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Lexend Medium"/>
      <p:regular r:id="rId50"/>
      <p:bold r:id="rId51"/>
    </p:embeddedFont>
    <p:embeddedFont>
      <p:font typeface="Lexen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8D0E36-E6E9-42E1-9DCC-C5F6B944CE71}">
  <a:tblStyle styleId="{408D0E36-E6E9-42E1-9DCC-C5F6B944CE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exendMedium-bold.fntdata"/><Relationship Id="rId50" Type="http://schemas.openxmlformats.org/officeDocument/2006/relationships/font" Target="fonts/LexendMedium-regular.fntdata"/><Relationship Id="rId53" Type="http://schemas.openxmlformats.org/officeDocument/2006/relationships/font" Target="fonts/Lexend-bold.fntdata"/><Relationship Id="rId52" Type="http://schemas.openxmlformats.org/officeDocument/2006/relationships/font" Target="fonts/Lexen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ae5aedbd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ae5aedbd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1af6deb4e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1af6deb4e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1af6deb4e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1af6deb4e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ae5aedbd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ae5aedbd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af6deb4e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af6deb4e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af6deb4e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af6deb4e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af6deb4e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af6deb4e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af6deb4ec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af6deb4ec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afe49032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afe49032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Inflight Wifi Service</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Departure/Arrival Time Convenient</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Ease of Online Booking</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Gate Location</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Food and Drink</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Online Boarding</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Seat Comfort</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Inflight Entertainment</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On-board Service</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Leg Room Service</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Baggage Handling</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Check-in Service</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Inflight Service</a:t>
            </a:r>
            <a:endParaRPr sz="14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AutoNum type="arabicPeriod"/>
            </a:pPr>
            <a:r>
              <a:rPr lang="en-GB" sz="1400">
                <a:solidFill>
                  <a:schemeClr val="dk1"/>
                </a:solidFill>
                <a:latin typeface="Calibri"/>
                <a:ea typeface="Calibri"/>
                <a:cs typeface="Calibri"/>
                <a:sym typeface="Calibri"/>
              </a:rPr>
              <a:t>Cleanliness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af6deb4ec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af6deb4ec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ae5aedb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ae5aedb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af6deb4e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1af6deb4e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af6deb4e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af6deb4e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Observations: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Young Adults (Ages 20–40): The majority of </a:t>
            </a:r>
            <a:r>
              <a:rPr lang="en-GB">
                <a:solidFill>
                  <a:schemeClr val="dk1"/>
                </a:solidFill>
              </a:rPr>
              <a:t>neutral or dissatisfied</a:t>
            </a:r>
            <a:r>
              <a:rPr lang="en-GB"/>
              <a:t> individuals fall within this age range.</a:t>
            </a:r>
            <a:endParaRPr/>
          </a:p>
          <a:p>
            <a:pPr indent="0" lvl="0" marL="0" rtl="0" algn="l">
              <a:spcBef>
                <a:spcPts val="0"/>
              </a:spcBef>
              <a:spcAft>
                <a:spcPts val="0"/>
              </a:spcAft>
              <a:buNone/>
            </a:pPr>
            <a:r>
              <a:rPr lang="en-GB"/>
              <a:t>Middle-Aged Adults (Ages 40–60): Satisfaction levels peak in this age group, with the highest count of satisfied individuals. Neutral or dissatisfied counts decrease compared to younger age groups.</a:t>
            </a:r>
            <a:endParaRPr/>
          </a:p>
          <a:p>
            <a:pPr indent="0" lvl="0" marL="0" rtl="0" algn="l">
              <a:spcBef>
                <a:spcPts val="0"/>
              </a:spcBef>
              <a:spcAft>
                <a:spcPts val="0"/>
              </a:spcAft>
              <a:buNone/>
            </a:pPr>
            <a:r>
              <a:rPr lang="en-GB"/>
              <a:t>Older Adults (Ages 60+): Satisfaction levels drop significantly, with fewer individuals reporting satisfaction. Neutral or dissatisfied counts also decline, likely due to a smaller sample size in this age group.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af6deb4e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af6deb4e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Average speed of a commercial plane: roughly 450 to 520 knots (=~485knots)</a:t>
            </a:r>
            <a:endParaRPr/>
          </a:p>
          <a:p>
            <a:pPr indent="0" lvl="0" marL="0" rtl="0" algn="l">
              <a:spcBef>
                <a:spcPts val="0"/>
              </a:spcBef>
              <a:spcAft>
                <a:spcPts val="0"/>
              </a:spcAft>
              <a:buNone/>
            </a:pPr>
            <a:r>
              <a:rPr lang="en-GB"/>
              <a:t>12 mins 22 s for every 100 nmi</a:t>
            </a:r>
            <a:endParaRPr/>
          </a:p>
          <a:p>
            <a:pPr indent="0" lvl="0" marL="0" rtl="0" algn="l">
              <a:spcBef>
                <a:spcPts val="0"/>
              </a:spcBef>
              <a:spcAft>
                <a:spcPts val="0"/>
              </a:spcAft>
              <a:buNone/>
            </a:pPr>
            <a:r>
              <a:rPr lang="en-GB"/>
              <a:t>s</a:t>
            </a:r>
            <a:r>
              <a:rPr lang="en-GB"/>
              <a:t>hort(1-600) : 600 nmi = 1 hr 14 mins</a:t>
            </a:r>
            <a:endParaRPr/>
          </a:p>
          <a:p>
            <a:pPr indent="0" lvl="0" marL="0" rtl="0" algn="l">
              <a:spcBef>
                <a:spcPts val="0"/>
              </a:spcBef>
              <a:spcAft>
                <a:spcPts val="0"/>
              </a:spcAft>
              <a:buNone/>
            </a:pPr>
            <a:r>
              <a:rPr lang="en-GB"/>
              <a:t>Medium-short(601-1600): 1400 nmi = 2 hr 53 mins ; 1600 equal equal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Medium-long(1601-2600): green bar &gt; red bar = satisfied </a:t>
            </a:r>
            <a:r>
              <a:rPr lang="en-GB"/>
              <a:t>proportion</a:t>
            </a:r>
            <a:r>
              <a:rPr lang="en-GB"/>
              <a:t> is larger</a:t>
            </a:r>
            <a:endParaRPr/>
          </a:p>
          <a:p>
            <a:pPr indent="0" lvl="0" marL="0" rtl="0" algn="l">
              <a:spcBef>
                <a:spcPts val="0"/>
              </a:spcBef>
              <a:spcAft>
                <a:spcPts val="0"/>
              </a:spcAft>
              <a:buNone/>
            </a:pPr>
            <a:r>
              <a:rPr lang="en-GB"/>
              <a:t>Long(2601-4000):  </a:t>
            </a:r>
            <a:r>
              <a:rPr lang="en-GB">
                <a:solidFill>
                  <a:schemeClr val="dk1"/>
                </a:solidFill>
              </a:rPr>
              <a:t>green bar &gt; red bar = satisfied proportion is larger</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af6deb4e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af6deb4e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af6deb4e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af6deb4e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afe49032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afe49032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af6deb4ec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1af6deb4ec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we talk about our findings on Final Satisfaction vs Class --- Eco class has most dissatisfied customers, and, we wanna figure out which few factors matter the most to  their dissatisfaction (or also satisfaction maybe? so we can know more about what makes them happy)! Thus, we select Eco Class to study hereafter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af6deb4e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af6deb4e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af6deb4e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af6deb4e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af6deb4ec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af6deb4ec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1ae5aedb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1ae5aedb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2244"/>
              </a:buClr>
              <a:buSzPts val="1800"/>
              <a:buChar char="●"/>
            </a:pPr>
            <a:r>
              <a:rPr lang="en-GB" sz="1800">
                <a:solidFill>
                  <a:srgbClr val="002244"/>
                </a:solidFill>
              </a:rPr>
              <a:t>To investigate the association between different variables and the final satisfaction level</a:t>
            </a:r>
            <a:endParaRPr sz="1800">
              <a:solidFill>
                <a:srgbClr val="002244"/>
              </a:solidFill>
            </a:endParaRPr>
          </a:p>
          <a:p>
            <a:pPr indent="-342900" lvl="0" marL="457200" rtl="0" algn="l">
              <a:lnSpc>
                <a:spcPct val="115000"/>
              </a:lnSpc>
              <a:spcBef>
                <a:spcPts val="0"/>
              </a:spcBef>
              <a:spcAft>
                <a:spcPts val="0"/>
              </a:spcAft>
              <a:buClr>
                <a:srgbClr val="002244"/>
              </a:buClr>
              <a:buSzPts val="1800"/>
              <a:buChar char="●"/>
            </a:pPr>
            <a:r>
              <a:rPr lang="en-GB" sz="1800">
                <a:solidFill>
                  <a:srgbClr val="002244"/>
                </a:solidFill>
              </a:rPr>
              <a:t>To find out the key factors causing negative experience for the passengers and their ultimate non-positive satisfaction</a:t>
            </a:r>
            <a:endParaRPr sz="1800">
              <a:solidFill>
                <a:srgbClr val="002244"/>
              </a:solidFill>
            </a:endParaRPr>
          </a:p>
          <a:p>
            <a:pPr indent="-342900" lvl="0" marL="457200" rtl="0" algn="l">
              <a:lnSpc>
                <a:spcPct val="115000"/>
              </a:lnSpc>
              <a:spcBef>
                <a:spcPts val="0"/>
              </a:spcBef>
              <a:spcAft>
                <a:spcPts val="0"/>
              </a:spcAft>
              <a:buClr>
                <a:srgbClr val="002244"/>
              </a:buClr>
              <a:buSzPts val="1800"/>
              <a:buChar char="●"/>
            </a:pPr>
            <a:r>
              <a:rPr lang="en-GB" sz="1800">
                <a:solidFill>
                  <a:srgbClr val="002244"/>
                </a:solidFill>
              </a:rPr>
              <a:t>so that the airline (our client) could make data-driven decisions about which parts of their services they should put into priorities for service improvement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af6deb4ec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af6deb4ec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af6deb4ec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1af6deb4ec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af6deb4ec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1af6deb4e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Strongest Performing Areas: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These categories show higher satisfaction scores among satisfied customers (green bars)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Areas Needing Improvement: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These categories show lower satisfaction scores even among satisfied customers, and notably low scores among neutral/dissatisfied customers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Satisfaction Gap:</a:t>
            </a:r>
            <a:endParaRPr/>
          </a:p>
          <a:p>
            <a:pPr indent="0" lvl="0" marL="0" rtl="0" algn="l">
              <a:spcBef>
                <a:spcPts val="0"/>
              </a:spcBef>
              <a:spcAft>
                <a:spcPts val="0"/>
              </a:spcAft>
              <a:buClr>
                <a:schemeClr val="dk1"/>
              </a:buClr>
              <a:buSzPts val="1100"/>
              <a:buFont typeface="Arial"/>
              <a:buNone/>
            </a:pPr>
            <a:r>
              <a:rPr lang="en-GB"/>
              <a:t>a consistent gap between satisfied and neutral/dissatisfied customers across all service categories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Score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Most satisfied customers (green boxes) show relatively compact IQRs in the 4.0-5.0 range</a:t>
            </a:r>
            <a:endParaRPr/>
          </a:p>
          <a:p>
            <a:pPr indent="0" lvl="0" marL="0" rtl="0" algn="l">
              <a:spcBef>
                <a:spcPts val="0"/>
              </a:spcBef>
              <a:spcAft>
                <a:spcPts val="0"/>
              </a:spcAft>
              <a:buNone/>
            </a:pPr>
            <a:r>
              <a:rPr lang="en-GB"/>
              <a:t>Neutral/dissatisfied customers (red boxes) show wider IQRs, typically between 2.0-4.0</a:t>
            </a:r>
            <a:endParaRPr/>
          </a:p>
          <a:p>
            <a:pPr indent="0" lvl="0" marL="0" rtl="0" algn="l">
              <a:spcBef>
                <a:spcPts val="0"/>
              </a:spcBef>
              <a:spcAft>
                <a:spcPts val="0"/>
              </a:spcAft>
              <a:buNone/>
            </a:pPr>
            <a:r>
              <a:rPr lang="en-GB"/>
              <a:t>Variability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Highest variability: "Inflight WiFi service" shows the largest spread in both satisfaction groups</a:t>
            </a:r>
            <a:endParaRPr/>
          </a:p>
          <a:p>
            <a:pPr indent="0" lvl="0" marL="0" rtl="0" algn="l">
              <a:spcBef>
                <a:spcPts val="0"/>
              </a:spcBef>
              <a:spcAft>
                <a:spcPts val="0"/>
              </a:spcAft>
              <a:buNone/>
            </a:pPr>
            <a:r>
              <a:rPr lang="en-GB"/>
              <a:t>Most consistent: "Inflight staff service" and "Cleanliness" show more compact boxes, indicating more consistent ratings</a:t>
            </a:r>
            <a:endParaRPr/>
          </a:p>
          <a:p>
            <a:pPr indent="0" lvl="0" marL="0" rtl="0" algn="l">
              <a:spcBef>
                <a:spcPts val="0"/>
              </a:spcBef>
              <a:spcAft>
                <a:spcPts val="0"/>
              </a:spcAft>
              <a:buNone/>
            </a:pPr>
            <a:r>
              <a:rPr lang="en-GB"/>
              <a:t>Outliers: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Several outliers are visible (dots), particularly in services like:</a:t>
            </a:r>
            <a:endParaRPr/>
          </a:p>
          <a:p>
            <a:pPr indent="0" lvl="0" marL="0" rtl="0" algn="l">
              <a:spcBef>
                <a:spcPts val="0"/>
              </a:spcBef>
              <a:spcAft>
                <a:spcPts val="0"/>
              </a:spcAft>
              <a:buNone/>
            </a:pPr>
            <a:r>
              <a:rPr lang="en-GB"/>
              <a:t>Departure/Arrival time convenience</a:t>
            </a:r>
            <a:endParaRPr/>
          </a:p>
          <a:p>
            <a:pPr indent="0" lvl="0" marL="0" rtl="0" algn="l">
              <a:spcBef>
                <a:spcPts val="0"/>
              </a:spcBef>
              <a:spcAft>
                <a:spcPts val="0"/>
              </a:spcAft>
              <a:buNone/>
            </a:pPr>
            <a:r>
              <a:rPr lang="en-GB"/>
              <a:t>Online boarding</a:t>
            </a:r>
            <a:endParaRPr/>
          </a:p>
          <a:p>
            <a:pPr indent="0" lvl="0" marL="0" rtl="0" algn="l">
              <a:spcBef>
                <a:spcPts val="0"/>
              </a:spcBef>
              <a:spcAft>
                <a:spcPts val="0"/>
              </a:spcAft>
              <a:buNone/>
            </a:pPr>
            <a:r>
              <a:rPr lang="en-GB"/>
              <a:t>Gate location</a:t>
            </a:r>
            <a:endParaRPr/>
          </a:p>
          <a:p>
            <a:pPr indent="0" lvl="0" marL="0" rtl="0" algn="l">
              <a:spcBef>
                <a:spcPts val="0"/>
              </a:spcBef>
              <a:spcAft>
                <a:spcPts val="0"/>
              </a:spcAft>
              <a:buNone/>
            </a:pPr>
            <a:r>
              <a:rPr lang="en-GB"/>
              <a:t>Median Differences: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Largest median gaps between satisfied and dissatisfied customers appear in:</a:t>
            </a:r>
            <a:endParaRPr/>
          </a:p>
          <a:p>
            <a:pPr indent="0" lvl="0" marL="0" rtl="0" algn="l">
              <a:spcBef>
                <a:spcPts val="0"/>
              </a:spcBef>
              <a:spcAft>
                <a:spcPts val="0"/>
              </a:spcAft>
              <a:buNone/>
            </a:pPr>
            <a:r>
              <a:rPr lang="en-GB"/>
              <a:t>Inflight WiFi service</a:t>
            </a:r>
            <a:endParaRPr/>
          </a:p>
          <a:p>
            <a:pPr indent="0" lvl="0" marL="0" rtl="0" algn="l">
              <a:spcBef>
                <a:spcPts val="0"/>
              </a:spcBef>
              <a:spcAft>
                <a:spcPts val="0"/>
              </a:spcAft>
              <a:buNone/>
            </a:pPr>
            <a:r>
              <a:rPr lang="en-GB"/>
              <a:t>Food and drink</a:t>
            </a:r>
            <a:endParaRPr/>
          </a:p>
          <a:p>
            <a:pPr indent="0" lvl="0" marL="0" rtl="0" algn="l">
              <a:spcBef>
                <a:spcPts val="0"/>
              </a:spcBef>
              <a:spcAft>
                <a:spcPts val="0"/>
              </a:spcAft>
              <a:buNone/>
            </a:pPr>
            <a:r>
              <a:rPr lang="en-GB"/>
              <a:t>Seat comfort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a77f038ff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a77f038f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af6deb4ec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af6deb4ec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af6deb4ec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1af6deb4ec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af6deb4ec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af6deb4ec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af6deb4e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af6deb4e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ae5aedbd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1ae5aedbd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ae5aedbd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ae5aedbd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1ae5aedb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1ae5aedb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1af6deb4e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1af6deb4e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1a342685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1a342685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a342685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1a342685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a342685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a342685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af6deb4e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af6deb4e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af6deb4e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af6deb4e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GB" sz="1300">
                <a:solidFill>
                  <a:schemeClr val="dk1"/>
                </a:solidFill>
              </a:rPr>
              <a:t>Summary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a:solidFill>
                  <a:schemeClr val="dk1"/>
                </a:solidFill>
              </a:rPr>
              <a:t>Binary</a:t>
            </a:r>
            <a:r>
              <a:rPr lang="en-GB">
                <a:solidFill>
                  <a:schemeClr val="dk1"/>
                </a:solidFill>
              </a:rPr>
              <a:t>: Gender, Customer Type, Type of Travel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Nominal</a:t>
            </a:r>
            <a:r>
              <a:rPr lang="en-GB">
                <a:solidFill>
                  <a:schemeClr val="dk1"/>
                </a:solidFill>
              </a:rPr>
              <a:t>: Class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Ordinal</a:t>
            </a:r>
            <a:r>
              <a:rPr lang="en-GB">
                <a:solidFill>
                  <a:schemeClr val="dk1"/>
                </a:solidFill>
              </a:rPr>
              <a:t>: Satisfaction ratings for various services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Discrete</a:t>
            </a:r>
            <a:r>
              <a:rPr lang="en-GB">
                <a:solidFill>
                  <a:schemeClr val="dk1"/>
                </a:solidFill>
              </a:rPr>
              <a:t>: Departure and Arrival Delay in Minutes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Continuous</a:t>
            </a:r>
            <a:r>
              <a:rPr lang="en-GB">
                <a:solidFill>
                  <a:schemeClr val="dk1"/>
                </a:solidFill>
              </a:rPr>
              <a:t>: Age, Flight Distance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a77f038f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a77f038f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ae5aedbd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ae5aedbd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a58f8800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a58f8800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p:nvPr/>
        </p:nvSpPr>
        <p:spPr>
          <a:xfrm>
            <a:off x="0" y="0"/>
            <a:ext cx="9144000" cy="5143500"/>
          </a:xfrm>
          <a:prstGeom prst="rect">
            <a:avLst/>
          </a:prstGeom>
          <a:solidFill>
            <a:srgbClr val="F1F2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 name="Google Shape;18;p4"/>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30.png"/><Relationship Id="rId5"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kaggle.com/datasets/teejmahal20/airline-passenger-satisfacti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8.png"/><Relationship Id="rId9" Type="http://schemas.openxmlformats.org/officeDocument/2006/relationships/image" Target="../media/image19.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34.png"/><Relationship Id="rId8"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 name="Shape 54"/>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3579100" y="591575"/>
            <a:ext cx="5564900" cy="4551925"/>
          </a:xfrm>
          <a:prstGeom prst="rect">
            <a:avLst/>
          </a:prstGeom>
          <a:noFill/>
          <a:ln>
            <a:noFill/>
          </a:ln>
        </p:spPr>
      </p:pic>
      <p:sp>
        <p:nvSpPr>
          <p:cNvPr id="56" name="Google Shape;56;p13"/>
          <p:cNvSpPr/>
          <p:nvPr/>
        </p:nvSpPr>
        <p:spPr>
          <a:xfrm>
            <a:off x="0" y="591450"/>
            <a:ext cx="3713700" cy="4551900"/>
          </a:xfrm>
          <a:prstGeom prst="rect">
            <a:avLst/>
          </a:prstGeom>
          <a:solidFill>
            <a:srgbClr val="F1F2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3"/>
          <p:cNvSpPr/>
          <p:nvPr/>
        </p:nvSpPr>
        <p:spPr>
          <a:xfrm>
            <a:off x="9504525" y="3"/>
            <a:ext cx="2814426" cy="675918"/>
          </a:xfrm>
          <a:prstGeom prst="flowChartTerminator">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txBox="1"/>
          <p:nvPr>
            <p:ph idx="4294967295" type="title"/>
          </p:nvPr>
        </p:nvSpPr>
        <p:spPr>
          <a:xfrm>
            <a:off x="265500" y="1050775"/>
            <a:ext cx="4371900" cy="790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640">
                <a:solidFill>
                  <a:srgbClr val="1414D2"/>
                </a:solidFill>
                <a:latin typeface="Lexend"/>
                <a:ea typeface="Lexend"/>
                <a:cs typeface="Lexend"/>
                <a:sym typeface="Lexend"/>
              </a:rPr>
              <a:t>EDA Mini Project</a:t>
            </a:r>
            <a:endParaRPr b="1" sz="3640">
              <a:solidFill>
                <a:srgbClr val="1414D2"/>
              </a:solidFill>
              <a:latin typeface="Lexend"/>
              <a:ea typeface="Lexend"/>
              <a:cs typeface="Lexend"/>
              <a:sym typeface="Lexend"/>
            </a:endParaRPr>
          </a:p>
        </p:txBody>
      </p:sp>
      <p:sp>
        <p:nvSpPr>
          <p:cNvPr id="59" name="Google Shape;59;p13"/>
          <p:cNvSpPr txBox="1"/>
          <p:nvPr>
            <p:ph idx="1" type="body"/>
          </p:nvPr>
        </p:nvSpPr>
        <p:spPr>
          <a:xfrm>
            <a:off x="324425" y="1668400"/>
            <a:ext cx="4685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1018"/>
              <a:buNone/>
            </a:pPr>
            <a:r>
              <a:rPr lang="en-GB" sz="1565">
                <a:solidFill>
                  <a:srgbClr val="002244"/>
                </a:solidFill>
                <a:latin typeface="Lexend Medium"/>
                <a:ea typeface="Lexend Medium"/>
                <a:cs typeface="Lexend Medium"/>
                <a:sym typeface="Lexend Medium"/>
              </a:rPr>
              <a:t>Customer Satisfaction with United Airlines</a:t>
            </a:r>
            <a:endParaRPr sz="1565">
              <a:solidFill>
                <a:srgbClr val="002244"/>
              </a:solidFill>
              <a:latin typeface="Lexend Medium"/>
              <a:ea typeface="Lexend Medium"/>
              <a:cs typeface="Lexend Medium"/>
              <a:sym typeface="Lexend Medium"/>
            </a:endParaRPr>
          </a:p>
        </p:txBody>
      </p:sp>
      <p:sp>
        <p:nvSpPr>
          <p:cNvPr id="60" name="Google Shape;60;p13"/>
          <p:cNvSpPr/>
          <p:nvPr/>
        </p:nvSpPr>
        <p:spPr>
          <a:xfrm>
            <a:off x="381950" y="261200"/>
            <a:ext cx="496800" cy="62700"/>
          </a:xfrm>
          <a:prstGeom prst="roundRect">
            <a:avLst>
              <a:gd fmla="val 16667" name="adj"/>
            </a:avLst>
          </a:prstGeom>
          <a:solidFill>
            <a:srgbClr val="1414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3"/>
          <p:cNvSpPr/>
          <p:nvPr/>
        </p:nvSpPr>
        <p:spPr>
          <a:xfrm>
            <a:off x="957675" y="261200"/>
            <a:ext cx="496800" cy="62700"/>
          </a:xfrm>
          <a:prstGeom prst="roundRect">
            <a:avLst>
              <a:gd fmla="val 16667" name="adj"/>
            </a:avLst>
          </a:prstGeom>
          <a:solidFill>
            <a:srgbClr val="1414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3"/>
          <p:cNvSpPr/>
          <p:nvPr/>
        </p:nvSpPr>
        <p:spPr>
          <a:xfrm>
            <a:off x="1533400" y="261200"/>
            <a:ext cx="496800" cy="62700"/>
          </a:xfrm>
          <a:prstGeom prst="roundRect">
            <a:avLst>
              <a:gd fmla="val 16667" name="adj"/>
            </a:avLst>
          </a:prstGeom>
          <a:solidFill>
            <a:srgbClr val="1414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13"/>
          <p:cNvSpPr txBox="1"/>
          <p:nvPr/>
        </p:nvSpPr>
        <p:spPr>
          <a:xfrm>
            <a:off x="622150" y="3805175"/>
            <a:ext cx="30915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accent2"/>
                </a:solidFill>
              </a:rPr>
              <a:t>Group 1 - Data </a:t>
            </a:r>
            <a:r>
              <a:rPr b="1" lang="en-GB" sz="1800">
                <a:solidFill>
                  <a:schemeClr val="accent2"/>
                </a:solidFill>
              </a:rPr>
              <a:t>Butcharlo</a:t>
            </a:r>
            <a:br>
              <a:rPr lang="en-GB" sz="1800">
                <a:solidFill>
                  <a:schemeClr val="accent2"/>
                </a:solidFill>
              </a:rPr>
            </a:br>
            <a:r>
              <a:rPr lang="en-GB" sz="1800">
                <a:solidFill>
                  <a:schemeClr val="accent2"/>
                </a:solidFill>
              </a:rPr>
              <a:t>But But</a:t>
            </a:r>
            <a:endParaRPr sz="1800">
              <a:solidFill>
                <a:schemeClr val="accent2"/>
              </a:solidFill>
            </a:endParaRPr>
          </a:p>
          <a:p>
            <a:pPr indent="0" lvl="0" marL="0" rtl="0" algn="l">
              <a:spcBef>
                <a:spcPts val="0"/>
              </a:spcBef>
              <a:spcAft>
                <a:spcPts val="0"/>
              </a:spcAft>
              <a:buNone/>
            </a:pPr>
            <a:r>
              <a:rPr lang="en-GB" sz="1800">
                <a:solidFill>
                  <a:schemeClr val="accent2"/>
                </a:solidFill>
              </a:rPr>
              <a:t>Charles Wong</a:t>
            </a:r>
            <a:endParaRPr sz="1800">
              <a:solidFill>
                <a:schemeClr val="accent2"/>
              </a:solidFill>
            </a:endParaRPr>
          </a:p>
          <a:p>
            <a:pPr indent="0" lvl="0" marL="0" rtl="0" algn="l">
              <a:spcBef>
                <a:spcPts val="0"/>
              </a:spcBef>
              <a:spcAft>
                <a:spcPts val="0"/>
              </a:spcAft>
              <a:buNone/>
            </a:pPr>
            <a:r>
              <a:rPr lang="en-GB" sz="1800">
                <a:solidFill>
                  <a:schemeClr val="accent2"/>
                </a:solidFill>
              </a:rPr>
              <a:t>Hazel Lo</a:t>
            </a:r>
            <a:endParaRPr sz="1800">
              <a:solidFill>
                <a:schemeClr val="accent2"/>
              </a:solidFill>
            </a:endParaRPr>
          </a:p>
          <a:p>
            <a:pPr indent="0" lvl="0" marL="0" rtl="0" algn="l">
              <a:spcBef>
                <a:spcPts val="0"/>
              </a:spcBef>
              <a:spcAft>
                <a:spcPts val="0"/>
              </a:spcAft>
              <a:buNone/>
            </a:pPr>
            <a:r>
              <a:t/>
            </a:r>
            <a:endParaRPr sz="180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Descriptive Statistics</a:t>
            </a:r>
            <a:endParaRPr b="1">
              <a:solidFill>
                <a:srgbClr val="1414D2"/>
              </a:solidFill>
            </a:endParaRPr>
          </a:p>
        </p:txBody>
      </p:sp>
      <p:pic>
        <p:nvPicPr>
          <p:cNvPr id="131" name="Google Shape;131;p22"/>
          <p:cNvPicPr preferRelativeResize="0"/>
          <p:nvPr/>
        </p:nvPicPr>
        <p:blipFill>
          <a:blip r:embed="rId3">
            <a:alphaModFix/>
          </a:blip>
          <a:stretch>
            <a:fillRect/>
          </a:stretch>
        </p:blipFill>
        <p:spPr>
          <a:xfrm>
            <a:off x="1027400" y="789125"/>
            <a:ext cx="7089197" cy="2073525"/>
          </a:xfrm>
          <a:prstGeom prst="rect">
            <a:avLst/>
          </a:prstGeom>
          <a:noFill/>
          <a:ln>
            <a:noFill/>
          </a:ln>
        </p:spPr>
      </p:pic>
      <p:pic>
        <p:nvPicPr>
          <p:cNvPr id="132" name="Google Shape;132;p22"/>
          <p:cNvPicPr preferRelativeResize="0"/>
          <p:nvPr/>
        </p:nvPicPr>
        <p:blipFill>
          <a:blip r:embed="rId4">
            <a:alphaModFix/>
          </a:blip>
          <a:stretch>
            <a:fillRect/>
          </a:stretch>
        </p:blipFill>
        <p:spPr>
          <a:xfrm>
            <a:off x="913315" y="2862650"/>
            <a:ext cx="7317360" cy="2280850"/>
          </a:xfrm>
          <a:prstGeom prst="rect">
            <a:avLst/>
          </a:prstGeom>
          <a:noFill/>
          <a:ln>
            <a:noFill/>
          </a:ln>
        </p:spPr>
      </p:pic>
      <p:sp>
        <p:nvSpPr>
          <p:cNvPr id="133" name="Google Shape;133;p22"/>
          <p:cNvSpPr/>
          <p:nvPr/>
        </p:nvSpPr>
        <p:spPr>
          <a:xfrm>
            <a:off x="1043325" y="1488550"/>
            <a:ext cx="7089300" cy="1728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00"/>
              </a:solidFill>
            </a:endParaRPr>
          </a:p>
        </p:txBody>
      </p:sp>
      <p:sp>
        <p:nvSpPr>
          <p:cNvPr id="134" name="Google Shape;134;p22"/>
          <p:cNvSpPr/>
          <p:nvPr/>
        </p:nvSpPr>
        <p:spPr>
          <a:xfrm>
            <a:off x="1043325" y="2245675"/>
            <a:ext cx="7089300" cy="1728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00"/>
              </a:solidFill>
            </a:endParaRPr>
          </a:p>
        </p:txBody>
      </p:sp>
      <p:sp>
        <p:nvSpPr>
          <p:cNvPr id="135" name="Google Shape;135;p22"/>
          <p:cNvSpPr/>
          <p:nvPr/>
        </p:nvSpPr>
        <p:spPr>
          <a:xfrm>
            <a:off x="913300" y="3647400"/>
            <a:ext cx="7317300" cy="1728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00"/>
              </a:solidFill>
            </a:endParaRPr>
          </a:p>
        </p:txBody>
      </p:sp>
      <p:sp>
        <p:nvSpPr>
          <p:cNvPr id="136" name="Google Shape;136;p22"/>
          <p:cNvSpPr/>
          <p:nvPr/>
        </p:nvSpPr>
        <p:spPr>
          <a:xfrm>
            <a:off x="913325" y="4477650"/>
            <a:ext cx="7267200" cy="2274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GB" sz="2800">
                <a:solidFill>
                  <a:srgbClr val="1414D2"/>
                </a:solidFill>
              </a:rPr>
              <a:t>Analysis - Univariate, Bivariate, Multivariate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sz="2800">
                <a:solidFill>
                  <a:srgbClr val="1414D2"/>
                </a:solidFill>
              </a:rPr>
              <a:t>Analysis - </a:t>
            </a:r>
            <a:r>
              <a:rPr b="1" lang="en-GB" sz="2800">
                <a:solidFill>
                  <a:srgbClr val="1414D2"/>
                </a:solidFill>
              </a:rPr>
              <a:t>Univariate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Analysis - Univariate</a:t>
            </a:r>
            <a:endParaRPr b="1">
              <a:solidFill>
                <a:srgbClr val="1414D2"/>
              </a:solidFill>
            </a:endParaRPr>
          </a:p>
        </p:txBody>
      </p:sp>
      <p:sp>
        <p:nvSpPr>
          <p:cNvPr id="152" name="Google Shape;152;p25"/>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5"/>
          <p:cNvPicPr preferRelativeResize="0"/>
          <p:nvPr/>
        </p:nvPicPr>
        <p:blipFill>
          <a:blip r:embed="rId3">
            <a:alphaModFix/>
          </a:blip>
          <a:stretch>
            <a:fillRect/>
          </a:stretch>
        </p:blipFill>
        <p:spPr>
          <a:xfrm>
            <a:off x="0" y="2226841"/>
            <a:ext cx="9144000" cy="2916668"/>
          </a:xfrm>
          <a:prstGeom prst="rect">
            <a:avLst/>
          </a:prstGeom>
          <a:noFill/>
          <a:ln>
            <a:noFill/>
          </a:ln>
        </p:spPr>
      </p:pic>
      <p:pic>
        <p:nvPicPr>
          <p:cNvPr id="154" name="Google Shape;154;p25"/>
          <p:cNvPicPr preferRelativeResize="0"/>
          <p:nvPr/>
        </p:nvPicPr>
        <p:blipFill>
          <a:blip r:embed="rId4">
            <a:alphaModFix/>
          </a:blip>
          <a:stretch>
            <a:fillRect/>
          </a:stretch>
        </p:blipFill>
        <p:spPr>
          <a:xfrm>
            <a:off x="0" y="323500"/>
            <a:ext cx="1936494" cy="1913449"/>
          </a:xfrm>
          <a:prstGeom prst="rect">
            <a:avLst/>
          </a:prstGeom>
          <a:noFill/>
          <a:ln>
            <a:noFill/>
          </a:ln>
        </p:spPr>
      </p:pic>
      <p:pic>
        <p:nvPicPr>
          <p:cNvPr id="155" name="Google Shape;155;p25"/>
          <p:cNvPicPr preferRelativeResize="0"/>
          <p:nvPr/>
        </p:nvPicPr>
        <p:blipFill>
          <a:blip r:embed="rId5">
            <a:alphaModFix/>
          </a:blip>
          <a:stretch>
            <a:fillRect/>
          </a:stretch>
        </p:blipFill>
        <p:spPr>
          <a:xfrm>
            <a:off x="1896475" y="323500"/>
            <a:ext cx="1850871" cy="1913449"/>
          </a:xfrm>
          <a:prstGeom prst="rect">
            <a:avLst/>
          </a:prstGeom>
          <a:noFill/>
          <a:ln>
            <a:noFill/>
          </a:ln>
        </p:spPr>
      </p:pic>
      <p:pic>
        <p:nvPicPr>
          <p:cNvPr id="156" name="Google Shape;156;p25"/>
          <p:cNvPicPr preferRelativeResize="0"/>
          <p:nvPr/>
        </p:nvPicPr>
        <p:blipFill>
          <a:blip r:embed="rId6">
            <a:alphaModFix/>
          </a:blip>
          <a:stretch>
            <a:fillRect/>
          </a:stretch>
        </p:blipFill>
        <p:spPr>
          <a:xfrm>
            <a:off x="3578950" y="323500"/>
            <a:ext cx="2117667" cy="1913449"/>
          </a:xfrm>
          <a:prstGeom prst="rect">
            <a:avLst/>
          </a:prstGeom>
          <a:noFill/>
          <a:ln>
            <a:noFill/>
          </a:ln>
        </p:spPr>
      </p:pic>
      <p:pic>
        <p:nvPicPr>
          <p:cNvPr id="157" name="Google Shape;157;p25"/>
          <p:cNvPicPr preferRelativeResize="0"/>
          <p:nvPr/>
        </p:nvPicPr>
        <p:blipFill>
          <a:blip r:embed="rId7">
            <a:alphaModFix/>
          </a:blip>
          <a:stretch>
            <a:fillRect/>
          </a:stretch>
        </p:blipFill>
        <p:spPr>
          <a:xfrm>
            <a:off x="5568556" y="323500"/>
            <a:ext cx="1966145" cy="1913449"/>
          </a:xfrm>
          <a:prstGeom prst="rect">
            <a:avLst/>
          </a:prstGeom>
          <a:noFill/>
          <a:ln>
            <a:noFill/>
          </a:ln>
        </p:spPr>
      </p:pic>
      <p:pic>
        <p:nvPicPr>
          <p:cNvPr id="158" name="Google Shape;158;p25"/>
          <p:cNvPicPr preferRelativeResize="0"/>
          <p:nvPr/>
        </p:nvPicPr>
        <p:blipFill>
          <a:blip r:embed="rId8">
            <a:alphaModFix/>
          </a:blip>
          <a:stretch>
            <a:fillRect/>
          </a:stretch>
        </p:blipFill>
        <p:spPr>
          <a:xfrm>
            <a:off x="7291058" y="323500"/>
            <a:ext cx="2361368" cy="1913449"/>
          </a:xfrm>
          <a:prstGeom prst="rect">
            <a:avLst/>
          </a:prstGeom>
          <a:noFill/>
          <a:ln>
            <a:noFill/>
          </a:ln>
        </p:spPr>
      </p:pic>
      <p:sp>
        <p:nvSpPr>
          <p:cNvPr id="159" name="Google Shape;159;p25"/>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Univariate - Overall</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6"/>
          <p:cNvPicPr preferRelativeResize="0"/>
          <p:nvPr/>
        </p:nvPicPr>
        <p:blipFill>
          <a:blip r:embed="rId3">
            <a:alphaModFix/>
          </a:blip>
          <a:stretch>
            <a:fillRect/>
          </a:stretch>
        </p:blipFill>
        <p:spPr>
          <a:xfrm>
            <a:off x="0" y="2226841"/>
            <a:ext cx="9144000" cy="2916668"/>
          </a:xfrm>
          <a:prstGeom prst="rect">
            <a:avLst/>
          </a:prstGeom>
          <a:noFill/>
          <a:ln>
            <a:noFill/>
          </a:ln>
        </p:spPr>
      </p:pic>
      <p:pic>
        <p:nvPicPr>
          <p:cNvPr id="166" name="Google Shape;166;p26"/>
          <p:cNvPicPr preferRelativeResize="0"/>
          <p:nvPr/>
        </p:nvPicPr>
        <p:blipFill>
          <a:blip r:embed="rId4">
            <a:alphaModFix/>
          </a:blip>
          <a:stretch>
            <a:fillRect/>
          </a:stretch>
        </p:blipFill>
        <p:spPr>
          <a:xfrm>
            <a:off x="2231361" y="0"/>
            <a:ext cx="3456316" cy="2226849"/>
          </a:xfrm>
          <a:prstGeom prst="rect">
            <a:avLst/>
          </a:prstGeom>
          <a:noFill/>
          <a:ln>
            <a:noFill/>
          </a:ln>
        </p:spPr>
      </p:pic>
      <p:pic>
        <p:nvPicPr>
          <p:cNvPr id="167" name="Google Shape;167;p26"/>
          <p:cNvPicPr preferRelativeResize="0"/>
          <p:nvPr/>
        </p:nvPicPr>
        <p:blipFill>
          <a:blip r:embed="rId5">
            <a:alphaModFix/>
          </a:blip>
          <a:stretch>
            <a:fillRect/>
          </a:stretch>
        </p:blipFill>
        <p:spPr>
          <a:xfrm>
            <a:off x="5687675" y="0"/>
            <a:ext cx="3456324" cy="2226846"/>
          </a:xfrm>
          <a:prstGeom prst="rect">
            <a:avLst/>
          </a:prstGeom>
          <a:noFill/>
          <a:ln>
            <a:noFill/>
          </a:ln>
        </p:spPr>
      </p:pic>
      <p:sp>
        <p:nvSpPr>
          <p:cNvPr id="168" name="Google Shape;168;p26"/>
          <p:cNvSpPr/>
          <p:nvPr/>
        </p:nvSpPr>
        <p:spPr>
          <a:xfrm>
            <a:off x="6101875" y="1976750"/>
            <a:ext cx="327900" cy="105000"/>
          </a:xfrm>
          <a:prstGeom prst="stripedRightArrow">
            <a:avLst>
              <a:gd fmla="val 32858" name="adj1"/>
              <a:gd fmla="val 42142" name="adj2"/>
            </a:avLst>
          </a:prstGeom>
          <a:gradFill>
            <a:gsLst>
              <a:gs pos="0">
                <a:srgbClr val="FFFF00"/>
              </a:gs>
              <a:gs pos="58999">
                <a:srgbClr val="FFB680"/>
              </a:gs>
              <a:gs pos="100000">
                <a:srgbClr val="FF6CFF"/>
              </a:gs>
            </a:gsLst>
            <a:lin ang="18900044" scaled="0"/>
          </a:gradFill>
          <a:ln>
            <a:noFill/>
          </a:ln>
        </p:spPr>
        <p:txBody>
          <a:bodyPr anchorCtr="0" anchor="ctr" bIns="91425" lIns="54000" spcFirstLastPara="1" rIns="54000" wrap="square" tIns="91425">
            <a:noAutofit/>
          </a:bodyPr>
          <a:lstStyle/>
          <a:p>
            <a:pPr indent="0" lvl="0" marL="0" rtl="0" algn="l">
              <a:spcBef>
                <a:spcPts val="0"/>
              </a:spcBef>
              <a:spcAft>
                <a:spcPts val="0"/>
              </a:spcAft>
              <a:buNone/>
            </a:pPr>
            <a:r>
              <a:rPr lang="en-GB" sz="300">
                <a:solidFill>
                  <a:srgbClr val="434343"/>
                </a:solidFill>
              </a:rPr>
              <a:t>0-600 nmi</a:t>
            </a:r>
            <a:endParaRPr sz="300">
              <a:solidFill>
                <a:srgbClr val="434343"/>
              </a:solidFill>
            </a:endParaRPr>
          </a:p>
        </p:txBody>
      </p:sp>
      <p:sp>
        <p:nvSpPr>
          <p:cNvPr id="169" name="Google Shape;169;p26"/>
          <p:cNvSpPr/>
          <p:nvPr/>
        </p:nvSpPr>
        <p:spPr>
          <a:xfrm>
            <a:off x="6435650" y="1976750"/>
            <a:ext cx="1098600" cy="105000"/>
          </a:xfrm>
          <a:prstGeom prst="stripedRightArrow">
            <a:avLst>
              <a:gd fmla="val 32858" name="adj1"/>
              <a:gd fmla="val 42142" name="adj2"/>
            </a:avLst>
          </a:prstGeom>
          <a:gradFill>
            <a:gsLst>
              <a:gs pos="0">
                <a:srgbClr val="4A86E8"/>
              </a:gs>
              <a:gs pos="100000">
                <a:srgbClr val="FF6CFF"/>
              </a:gs>
            </a:gsLst>
            <a:lin ang="10800025" scaled="0"/>
          </a:gradFill>
          <a:ln>
            <a:noFill/>
          </a:ln>
        </p:spPr>
        <p:txBody>
          <a:bodyPr anchorCtr="0" anchor="ctr" bIns="91425" lIns="90000"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300">
                <a:solidFill>
                  <a:schemeClr val="dk1"/>
                </a:solidFill>
              </a:rPr>
              <a:t>600-2600 nmi</a:t>
            </a:r>
            <a:endParaRPr>
              <a:solidFill>
                <a:schemeClr val="dk1"/>
              </a:solidFill>
            </a:endParaRPr>
          </a:p>
        </p:txBody>
      </p:sp>
      <p:sp>
        <p:nvSpPr>
          <p:cNvPr id="170" name="Google Shape;170;p26"/>
          <p:cNvSpPr/>
          <p:nvPr/>
        </p:nvSpPr>
        <p:spPr>
          <a:xfrm>
            <a:off x="7540125" y="1976750"/>
            <a:ext cx="1330800" cy="105000"/>
          </a:xfrm>
          <a:prstGeom prst="stripedRightArrow">
            <a:avLst>
              <a:gd fmla="val 32858" name="adj1"/>
              <a:gd fmla="val 42142" name="adj2"/>
            </a:avLst>
          </a:prstGeom>
          <a:gradFill>
            <a:gsLst>
              <a:gs pos="0">
                <a:srgbClr val="4A86E8"/>
              </a:gs>
              <a:gs pos="100000">
                <a:srgbClr val="002244"/>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300">
                <a:solidFill>
                  <a:schemeClr val="lt2"/>
                </a:solidFill>
              </a:rPr>
              <a:t>Over </a:t>
            </a:r>
            <a:r>
              <a:rPr lang="en-GB" sz="300">
                <a:solidFill>
                  <a:schemeClr val="lt2"/>
                </a:solidFill>
              </a:rPr>
              <a:t>2600 nmi</a:t>
            </a:r>
            <a:endParaRPr>
              <a:solidFill>
                <a:schemeClr val="lt2"/>
              </a:solidFill>
            </a:endParaRPr>
          </a:p>
        </p:txBody>
      </p:sp>
      <p:sp>
        <p:nvSpPr>
          <p:cNvPr id="171" name="Google Shape;171;p26"/>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Univariate - Overall</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7"/>
          <p:cNvPicPr preferRelativeResize="0"/>
          <p:nvPr/>
        </p:nvPicPr>
        <p:blipFill>
          <a:blip r:embed="rId3">
            <a:alphaModFix/>
          </a:blip>
          <a:stretch>
            <a:fillRect/>
          </a:stretch>
        </p:blipFill>
        <p:spPr>
          <a:xfrm>
            <a:off x="0" y="627442"/>
            <a:ext cx="9144000" cy="2801566"/>
          </a:xfrm>
          <a:prstGeom prst="rect">
            <a:avLst/>
          </a:prstGeom>
          <a:noFill/>
          <a:ln>
            <a:noFill/>
          </a:ln>
        </p:spPr>
      </p:pic>
      <p:sp>
        <p:nvSpPr>
          <p:cNvPr id="178" name="Google Shape;178;p27"/>
          <p:cNvSpPr/>
          <p:nvPr/>
        </p:nvSpPr>
        <p:spPr>
          <a:xfrm>
            <a:off x="119925" y="3043200"/>
            <a:ext cx="467100" cy="449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7"/>
          <p:cNvSpPr/>
          <p:nvPr/>
        </p:nvSpPr>
        <p:spPr>
          <a:xfrm>
            <a:off x="311700" y="37972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Before zoom-in: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IQRs of both are very close to 0 min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The median delay is low, but extreme outliers suggest some flights face considerable delays.</a:t>
            </a:r>
            <a:endParaRPr>
              <a:latin typeface="Calibri"/>
              <a:ea typeface="Calibri"/>
              <a:cs typeface="Calibri"/>
              <a:sym typeface="Calibri"/>
            </a:endParaRPr>
          </a:p>
        </p:txBody>
      </p:sp>
      <p:pic>
        <p:nvPicPr>
          <p:cNvPr id="180" name="Google Shape;180;p27"/>
          <p:cNvPicPr preferRelativeResize="0"/>
          <p:nvPr/>
        </p:nvPicPr>
        <p:blipFill>
          <a:blip r:embed="rId4">
            <a:alphaModFix/>
          </a:blip>
          <a:stretch>
            <a:fillRect/>
          </a:stretch>
        </p:blipFill>
        <p:spPr>
          <a:xfrm>
            <a:off x="9288510" y="3499675"/>
            <a:ext cx="3006189" cy="1650900"/>
          </a:xfrm>
          <a:prstGeom prst="rect">
            <a:avLst/>
          </a:prstGeom>
          <a:noFill/>
          <a:ln>
            <a:noFill/>
          </a:ln>
        </p:spPr>
      </p:pic>
      <p:sp>
        <p:nvSpPr>
          <p:cNvPr id="181" name="Google Shape;181;p27"/>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Univariate - Overall</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28"/>
          <p:cNvPicPr preferRelativeResize="0"/>
          <p:nvPr/>
        </p:nvPicPr>
        <p:blipFill>
          <a:blip r:embed="rId3">
            <a:alphaModFix/>
          </a:blip>
          <a:stretch>
            <a:fillRect/>
          </a:stretch>
        </p:blipFill>
        <p:spPr>
          <a:xfrm>
            <a:off x="0" y="617880"/>
            <a:ext cx="9143998" cy="2884914"/>
          </a:xfrm>
          <a:prstGeom prst="rect">
            <a:avLst/>
          </a:prstGeom>
          <a:noFill/>
          <a:ln>
            <a:noFill/>
          </a:ln>
        </p:spPr>
      </p:pic>
      <p:sp>
        <p:nvSpPr>
          <p:cNvPr id="188" name="Google Shape;188;p28"/>
          <p:cNvSpPr/>
          <p:nvPr/>
        </p:nvSpPr>
        <p:spPr>
          <a:xfrm>
            <a:off x="0" y="2664850"/>
            <a:ext cx="587100" cy="827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8"/>
          <p:cNvSpPr/>
          <p:nvPr/>
        </p:nvSpPr>
        <p:spPr>
          <a:xfrm>
            <a:off x="311700" y="37972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After</a:t>
            </a:r>
            <a:r>
              <a:rPr lang="en-GB">
                <a:latin typeface="Calibri"/>
                <a:ea typeface="Calibri"/>
                <a:cs typeface="Calibri"/>
                <a:sym typeface="Calibri"/>
              </a:rPr>
              <a:t> zoom-in: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GB">
                <a:latin typeface="Calibri"/>
                <a:ea typeface="Calibri"/>
                <a:cs typeface="Calibri"/>
                <a:sym typeface="Calibri"/>
              </a:rPr>
              <a:t>IQRs of both fall between 0 - 13 mins</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pic>
        <p:nvPicPr>
          <p:cNvPr id="190" name="Google Shape;190;p28"/>
          <p:cNvPicPr preferRelativeResize="0"/>
          <p:nvPr/>
        </p:nvPicPr>
        <p:blipFill>
          <a:blip r:embed="rId4">
            <a:alphaModFix/>
          </a:blip>
          <a:stretch>
            <a:fillRect/>
          </a:stretch>
        </p:blipFill>
        <p:spPr>
          <a:xfrm>
            <a:off x="9288510" y="3499675"/>
            <a:ext cx="3006189" cy="1650900"/>
          </a:xfrm>
          <a:prstGeom prst="rect">
            <a:avLst/>
          </a:prstGeom>
          <a:noFill/>
          <a:ln>
            <a:noFill/>
          </a:ln>
        </p:spPr>
      </p:pic>
      <p:sp>
        <p:nvSpPr>
          <p:cNvPr id="191" name="Google Shape;191;p28"/>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Univariate - Overall</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idx="1" type="body"/>
          </p:nvPr>
        </p:nvSpPr>
        <p:spPr>
          <a:xfrm>
            <a:off x="5720950" y="847675"/>
            <a:ext cx="31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7" name="Google Shape;197;p29"/>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98" name="Google Shape;198;p29"/>
          <p:cNvPicPr preferRelativeResize="0"/>
          <p:nvPr/>
        </p:nvPicPr>
        <p:blipFill>
          <a:blip r:embed="rId3">
            <a:alphaModFix/>
          </a:blip>
          <a:stretch>
            <a:fillRect/>
          </a:stretch>
        </p:blipFill>
        <p:spPr>
          <a:xfrm>
            <a:off x="9288510" y="3499675"/>
            <a:ext cx="3006189" cy="1650900"/>
          </a:xfrm>
          <a:prstGeom prst="rect">
            <a:avLst/>
          </a:prstGeom>
          <a:noFill/>
          <a:ln>
            <a:noFill/>
          </a:ln>
        </p:spPr>
      </p:pic>
      <p:pic>
        <p:nvPicPr>
          <p:cNvPr id="199" name="Google Shape;199;p29"/>
          <p:cNvPicPr preferRelativeResize="0"/>
          <p:nvPr/>
        </p:nvPicPr>
        <p:blipFill>
          <a:blip r:embed="rId4">
            <a:alphaModFix/>
          </a:blip>
          <a:stretch>
            <a:fillRect/>
          </a:stretch>
        </p:blipFill>
        <p:spPr>
          <a:xfrm>
            <a:off x="1311562" y="323400"/>
            <a:ext cx="5479883" cy="4820100"/>
          </a:xfrm>
          <a:prstGeom prst="rect">
            <a:avLst/>
          </a:prstGeom>
          <a:noFill/>
          <a:ln>
            <a:noFill/>
          </a:ln>
        </p:spPr>
      </p:pic>
      <p:sp>
        <p:nvSpPr>
          <p:cNvPr id="200" name="Google Shape;200;p29"/>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Univariate - Overall</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06" name="Google Shape;206;p30"/>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Univariate - Overall</a:t>
            </a:r>
            <a:endParaRPr>
              <a:solidFill>
                <a:schemeClr val="lt1"/>
              </a:solidFill>
            </a:endParaRPr>
          </a:p>
        </p:txBody>
      </p:sp>
      <p:grpSp>
        <p:nvGrpSpPr>
          <p:cNvPr id="207" name="Google Shape;207;p30"/>
          <p:cNvGrpSpPr/>
          <p:nvPr/>
        </p:nvGrpSpPr>
        <p:grpSpPr>
          <a:xfrm>
            <a:off x="4942789" y="0"/>
            <a:ext cx="4202199" cy="1075445"/>
            <a:chOff x="4233675" y="0"/>
            <a:chExt cx="4757925" cy="1249500"/>
          </a:xfrm>
        </p:grpSpPr>
        <p:sp>
          <p:nvSpPr>
            <p:cNvPr id="208" name="Google Shape;208;p30"/>
            <p:cNvSpPr/>
            <p:nvPr/>
          </p:nvSpPr>
          <p:spPr>
            <a:xfrm>
              <a:off x="4233675" y="0"/>
              <a:ext cx="3031200" cy="1249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Inflight Wifi Service </a:t>
              </a:r>
              <a:r>
                <a:rPr lang="en-GB" sz="800">
                  <a:solidFill>
                    <a:srgbClr val="7D2CB3"/>
                  </a:solidFill>
                  <a:highlight>
                    <a:schemeClr val="lt1"/>
                  </a:highlight>
                </a:rPr>
                <a:t>⬤</a:t>
              </a:r>
              <a:endParaRPr sz="800">
                <a:solidFill>
                  <a:srgbClr val="7D2CB3"/>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Departure/Arrival Time Convenient </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Ease of Online Booking </a:t>
              </a:r>
              <a:r>
                <a:rPr lang="en-GB" sz="800">
                  <a:solidFill>
                    <a:srgbClr val="7D2CB3"/>
                  </a:solidFill>
                  <a:highlight>
                    <a:schemeClr val="lt1"/>
                  </a:highlight>
                </a:rPr>
                <a: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Gate Location </a:t>
              </a:r>
              <a:r>
                <a:rPr lang="en-GB" sz="800">
                  <a:solidFill>
                    <a:srgbClr val="7D2CB3"/>
                  </a:solidFill>
                  <a:highlight>
                    <a:schemeClr val="lt1"/>
                  </a:highlight>
                </a:rPr>
                <a: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Food and Drink </a:t>
              </a:r>
              <a:r>
                <a:rPr lang="en-GB" sz="800">
                  <a:solidFill>
                    <a:srgbClr val="7D2CB3"/>
                  </a:solidFill>
                  <a:highlight>
                    <a:schemeClr val="lt1"/>
                  </a:highlight>
                </a:rPr>
                <a:t>⬤</a:t>
              </a:r>
              <a:endParaRPr sz="800">
                <a:solidFill>
                  <a:srgbClr val="FF00FF"/>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Online Boarding</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Seat Comfort</a:t>
              </a:r>
              <a:endParaRPr sz="800"/>
            </a:p>
          </p:txBody>
        </p:sp>
        <p:sp>
          <p:nvSpPr>
            <p:cNvPr id="209" name="Google Shape;209;p30"/>
            <p:cNvSpPr/>
            <p:nvPr/>
          </p:nvSpPr>
          <p:spPr>
            <a:xfrm>
              <a:off x="6568200" y="0"/>
              <a:ext cx="2423400" cy="1249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Inflight Entertainment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On-board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Leg Room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Baggage Handling</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Check-in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Inflight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Cleanliness</a:t>
              </a:r>
              <a:endParaRPr sz="800"/>
            </a:p>
          </p:txBody>
        </p:sp>
      </p:grpSp>
      <p:pic>
        <p:nvPicPr>
          <p:cNvPr id="210" name="Google Shape;210;p30"/>
          <p:cNvPicPr preferRelativeResize="0"/>
          <p:nvPr/>
        </p:nvPicPr>
        <p:blipFill>
          <a:blip r:embed="rId3">
            <a:alphaModFix/>
          </a:blip>
          <a:stretch>
            <a:fillRect/>
          </a:stretch>
        </p:blipFill>
        <p:spPr>
          <a:xfrm>
            <a:off x="119625" y="1723650"/>
            <a:ext cx="8839204" cy="16961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sz="2800">
                <a:solidFill>
                  <a:srgbClr val="1414D2"/>
                </a:solidFill>
              </a:rPr>
              <a:t>Analysis - Bivariate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Index</a:t>
            </a:r>
            <a:endParaRPr b="1">
              <a:solidFill>
                <a:srgbClr val="1414D2"/>
              </a:solidFill>
            </a:endParaRPr>
          </a:p>
        </p:txBody>
      </p:sp>
      <p:sp>
        <p:nvSpPr>
          <p:cNvPr id="69" name="Google Shape;69;p14"/>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2244"/>
              </a:buClr>
              <a:buSzPts val="1800"/>
              <a:buAutoNum type="arabicPeriod"/>
            </a:pPr>
            <a:r>
              <a:rPr lang="en-GB">
                <a:solidFill>
                  <a:srgbClr val="002244"/>
                </a:solidFill>
              </a:rPr>
              <a:t>Introduction &amp; Objective</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Dataset Overview</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Data Preparation</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Descriptive Statistics</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Analysis - </a:t>
            </a:r>
            <a:r>
              <a:rPr lang="en-GB">
                <a:solidFill>
                  <a:srgbClr val="002244"/>
                </a:solidFill>
              </a:rPr>
              <a:t>Univariate, </a:t>
            </a:r>
            <a:r>
              <a:rPr lang="en-GB">
                <a:solidFill>
                  <a:srgbClr val="002244"/>
                </a:solidFill>
              </a:rPr>
              <a:t>Bivariate, Multivariate </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Conclusion</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Discussion</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Reference</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Q &amp; A</a:t>
            </a:r>
            <a:endParaRPr>
              <a:solidFill>
                <a:srgbClr val="002244"/>
              </a:solidFill>
            </a:endParaRPr>
          </a:p>
        </p:txBody>
      </p:sp>
      <p:pic>
        <p:nvPicPr>
          <p:cNvPr id="70" name="Google Shape;70;p14"/>
          <p:cNvPicPr preferRelativeResize="0"/>
          <p:nvPr/>
        </p:nvPicPr>
        <p:blipFill>
          <a:blip r:embed="rId3">
            <a:alphaModFix/>
          </a:blip>
          <a:stretch>
            <a:fillRect/>
          </a:stretch>
        </p:blipFill>
        <p:spPr>
          <a:xfrm>
            <a:off x="7506025" y="0"/>
            <a:ext cx="1637975" cy="477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idx="1" type="body"/>
          </p:nvPr>
        </p:nvSpPr>
        <p:spPr>
          <a:xfrm>
            <a:off x="5720950" y="847675"/>
            <a:ext cx="31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1" name="Google Shape;221;p32"/>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22" name="Google Shape;222;p32"/>
          <p:cNvSpPr txBox="1"/>
          <p:nvPr>
            <p:ph type="title"/>
          </p:nvPr>
        </p:nvSpPr>
        <p:spPr>
          <a:xfrm>
            <a:off x="264575"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b="1" lang="en-GB" sz="1820">
                <a:solidFill>
                  <a:srgbClr val="1414D2"/>
                </a:solidFill>
              </a:rPr>
              <a:t>Satisfaction(Binary) </a:t>
            </a:r>
            <a:endParaRPr b="1" sz="1820">
              <a:solidFill>
                <a:srgbClr val="1414D2"/>
              </a:solidFill>
            </a:endParaRPr>
          </a:p>
          <a:p>
            <a:pPr indent="0" lvl="0" marL="0" rtl="0" algn="l">
              <a:spcBef>
                <a:spcPts val="0"/>
              </a:spcBef>
              <a:spcAft>
                <a:spcPts val="0"/>
              </a:spcAft>
              <a:buSzPct val="54395"/>
              <a:buNone/>
            </a:pPr>
            <a:r>
              <a:rPr b="1" lang="en-GB" sz="1820">
                <a:solidFill>
                  <a:schemeClr val="accent1"/>
                </a:solidFill>
              </a:rPr>
              <a:t>vs</a:t>
            </a:r>
            <a:r>
              <a:rPr b="1" lang="en-GB" sz="1820">
                <a:solidFill>
                  <a:srgbClr val="1414D2"/>
                </a:solidFill>
              </a:rPr>
              <a:t> </a:t>
            </a:r>
            <a:endParaRPr b="1" sz="1820">
              <a:solidFill>
                <a:srgbClr val="1414D2"/>
              </a:solidFill>
            </a:endParaRPr>
          </a:p>
          <a:p>
            <a:pPr indent="0" lvl="0" marL="0" rtl="0" algn="l">
              <a:spcBef>
                <a:spcPts val="0"/>
              </a:spcBef>
              <a:spcAft>
                <a:spcPts val="0"/>
              </a:spcAft>
              <a:buSzPct val="54395"/>
              <a:buNone/>
            </a:pPr>
            <a:r>
              <a:rPr b="1" lang="en-GB" sz="1820">
                <a:solidFill>
                  <a:srgbClr val="1414D2"/>
                </a:solidFill>
              </a:rPr>
              <a:t>Gender / Customer Type / Type of Travel / Class</a:t>
            </a:r>
            <a:endParaRPr b="1" sz="1820">
              <a:solidFill>
                <a:srgbClr val="1414D2"/>
              </a:solidFill>
            </a:endParaRPr>
          </a:p>
        </p:txBody>
      </p:sp>
      <p:grpSp>
        <p:nvGrpSpPr>
          <p:cNvPr id="223" name="Google Shape;223;p32"/>
          <p:cNvGrpSpPr/>
          <p:nvPr/>
        </p:nvGrpSpPr>
        <p:grpSpPr>
          <a:xfrm>
            <a:off x="0" y="2021675"/>
            <a:ext cx="9144000" cy="3121834"/>
            <a:chOff x="0" y="2021675"/>
            <a:chExt cx="9144000" cy="3121834"/>
          </a:xfrm>
        </p:grpSpPr>
        <p:pic>
          <p:nvPicPr>
            <p:cNvPr id="224" name="Google Shape;224;p32"/>
            <p:cNvPicPr preferRelativeResize="0"/>
            <p:nvPr/>
          </p:nvPicPr>
          <p:blipFill>
            <a:blip r:embed="rId3">
              <a:alphaModFix/>
            </a:blip>
            <a:stretch>
              <a:fillRect/>
            </a:stretch>
          </p:blipFill>
          <p:spPr>
            <a:xfrm>
              <a:off x="0" y="2226841"/>
              <a:ext cx="9144000" cy="2916668"/>
            </a:xfrm>
            <a:prstGeom prst="rect">
              <a:avLst/>
            </a:prstGeom>
            <a:noFill/>
            <a:ln>
              <a:noFill/>
            </a:ln>
          </p:spPr>
        </p:pic>
        <p:sp>
          <p:nvSpPr>
            <p:cNvPr id="225" name="Google Shape;225;p32"/>
            <p:cNvSpPr/>
            <p:nvPr/>
          </p:nvSpPr>
          <p:spPr>
            <a:xfrm>
              <a:off x="6792525" y="3155150"/>
              <a:ext cx="559500" cy="1018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32"/>
            <p:cNvSpPr/>
            <p:nvPr/>
          </p:nvSpPr>
          <p:spPr>
            <a:xfrm>
              <a:off x="8197450" y="2021675"/>
              <a:ext cx="946500" cy="1018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32"/>
            <p:cNvSpPr/>
            <p:nvPr/>
          </p:nvSpPr>
          <p:spPr>
            <a:xfrm>
              <a:off x="4413250" y="3090325"/>
              <a:ext cx="381000" cy="1616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8" name="Google Shape;228;p32"/>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a:t>
            </a:r>
            <a:r>
              <a:rPr lang="en-GB">
                <a:solidFill>
                  <a:schemeClr val="lt1"/>
                </a:solidFill>
              </a:rPr>
              <a:t>variate - Overall</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idx="1" type="body"/>
          </p:nvPr>
        </p:nvSpPr>
        <p:spPr>
          <a:xfrm>
            <a:off x="521600" y="847675"/>
            <a:ext cx="8310600" cy="13332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sz="1100">
                <a:solidFill>
                  <a:schemeClr val="dk1"/>
                </a:solidFill>
                <a:latin typeface="Calibri"/>
                <a:ea typeface="Calibri"/>
                <a:cs typeface="Calibri"/>
                <a:sym typeface="Calibri"/>
              </a:rPr>
              <a:t>Young Adults (Ages 20–40): The </a:t>
            </a:r>
            <a:r>
              <a:rPr lang="en-GB" sz="1100">
                <a:solidFill>
                  <a:srgbClr val="FF0000"/>
                </a:solidFill>
                <a:latin typeface="Calibri"/>
                <a:ea typeface="Calibri"/>
                <a:cs typeface="Calibri"/>
                <a:sym typeface="Calibri"/>
              </a:rPr>
              <a:t>majority of neutral or dissatisfied</a:t>
            </a:r>
            <a:r>
              <a:rPr lang="en-GB" sz="1100">
                <a:solidFill>
                  <a:schemeClr val="dk1"/>
                </a:solidFill>
                <a:latin typeface="Calibri"/>
                <a:ea typeface="Calibri"/>
                <a:cs typeface="Calibri"/>
                <a:sym typeface="Calibri"/>
              </a:rPr>
              <a:t> individuals fall within this age range.</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GB" sz="1100">
                <a:solidFill>
                  <a:schemeClr val="dk1"/>
                </a:solidFill>
                <a:latin typeface="Calibri"/>
                <a:ea typeface="Calibri"/>
                <a:cs typeface="Calibri"/>
                <a:sym typeface="Calibri"/>
              </a:rPr>
              <a:t>Middle-Aged Adults (Ages 40–60): Satisfaction levels peak in this age group, with the </a:t>
            </a:r>
            <a:r>
              <a:rPr lang="en-GB" sz="1100">
                <a:solidFill>
                  <a:srgbClr val="6AA84F"/>
                </a:solidFill>
                <a:latin typeface="Calibri"/>
                <a:ea typeface="Calibri"/>
                <a:cs typeface="Calibri"/>
                <a:sym typeface="Calibri"/>
              </a:rPr>
              <a:t>highest count of satisfied individuals</a:t>
            </a:r>
            <a:r>
              <a:rPr lang="en-GB" sz="1100">
                <a:solidFill>
                  <a:schemeClr val="dk1"/>
                </a:solidFill>
                <a:latin typeface="Calibri"/>
                <a:ea typeface="Calibri"/>
                <a:cs typeface="Calibri"/>
                <a:sym typeface="Calibri"/>
              </a:rPr>
              <a:t>. Neutral or dissatisfied counts decrease compared to younger age groups.</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GB" sz="1100">
                <a:solidFill>
                  <a:schemeClr val="dk1"/>
                </a:solidFill>
                <a:latin typeface="Calibri"/>
                <a:ea typeface="Calibri"/>
                <a:cs typeface="Calibri"/>
                <a:sym typeface="Calibri"/>
              </a:rPr>
              <a:t>Older Adults (Ages 60+): Satisfaction levels drop significantly, with fewer individuals reporting satisfaction. Neutral or dissatisfied counts also decline, likely due to </a:t>
            </a:r>
            <a:r>
              <a:rPr lang="en-GB" sz="1100" u="sng">
                <a:solidFill>
                  <a:schemeClr val="dk1"/>
                </a:solidFill>
                <a:latin typeface="Calibri"/>
                <a:ea typeface="Calibri"/>
                <a:cs typeface="Calibri"/>
                <a:sym typeface="Calibri"/>
              </a:rPr>
              <a:t>a smaller sample size in this age group.</a:t>
            </a:r>
            <a:endParaRPr u="sng">
              <a:latin typeface="Calibri"/>
              <a:ea typeface="Calibri"/>
              <a:cs typeface="Calibri"/>
              <a:sym typeface="Calibri"/>
            </a:endParaRPr>
          </a:p>
        </p:txBody>
      </p:sp>
      <p:sp>
        <p:nvSpPr>
          <p:cNvPr id="234" name="Google Shape;234;p33"/>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35" name="Google Shape;235;p33"/>
          <p:cNvPicPr preferRelativeResize="0"/>
          <p:nvPr/>
        </p:nvPicPr>
        <p:blipFill>
          <a:blip r:embed="rId3">
            <a:alphaModFix/>
          </a:blip>
          <a:stretch>
            <a:fillRect/>
          </a:stretch>
        </p:blipFill>
        <p:spPr>
          <a:xfrm>
            <a:off x="0" y="2180741"/>
            <a:ext cx="9144000" cy="2962767"/>
          </a:xfrm>
          <a:prstGeom prst="rect">
            <a:avLst/>
          </a:prstGeom>
          <a:noFill/>
          <a:ln>
            <a:noFill/>
          </a:ln>
        </p:spPr>
      </p:pic>
      <p:sp>
        <p:nvSpPr>
          <p:cNvPr id="236" name="Google Shape;236;p33"/>
          <p:cNvSpPr txBox="1"/>
          <p:nvPr>
            <p:ph type="title"/>
          </p:nvPr>
        </p:nvSpPr>
        <p:spPr>
          <a:xfrm>
            <a:off x="264575" y="323400"/>
            <a:ext cx="8667900" cy="58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1820">
                <a:solidFill>
                  <a:srgbClr val="1414D2"/>
                </a:solidFill>
              </a:rPr>
              <a:t>Satisfaction(Binary) </a:t>
            </a:r>
            <a:r>
              <a:rPr b="1" lang="en-GB" sz="1820">
                <a:solidFill>
                  <a:schemeClr val="accent1"/>
                </a:solidFill>
              </a:rPr>
              <a:t>v</a:t>
            </a:r>
            <a:r>
              <a:rPr b="1" lang="en-GB" sz="1820">
                <a:solidFill>
                  <a:schemeClr val="accent1"/>
                </a:solidFill>
              </a:rPr>
              <a:t>s</a:t>
            </a:r>
            <a:r>
              <a:rPr b="1" lang="en-GB" sz="1820">
                <a:solidFill>
                  <a:srgbClr val="1414D2"/>
                </a:solidFill>
              </a:rPr>
              <a:t> Age</a:t>
            </a:r>
            <a:endParaRPr b="1" sz="1820">
              <a:solidFill>
                <a:srgbClr val="1414D2"/>
              </a:solidFill>
            </a:endParaRPr>
          </a:p>
        </p:txBody>
      </p:sp>
      <p:sp>
        <p:nvSpPr>
          <p:cNvPr id="237" name="Google Shape;237;p33"/>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Overall</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idx="1" type="body"/>
          </p:nvPr>
        </p:nvSpPr>
        <p:spPr>
          <a:xfrm>
            <a:off x="401625" y="847675"/>
            <a:ext cx="8430600" cy="1333200"/>
          </a:xfrm>
          <a:prstGeom prst="rect">
            <a:avLst/>
          </a:prstGeom>
        </p:spPr>
        <p:txBody>
          <a:bodyPr anchorCtr="0" anchor="t" bIns="91425" lIns="91425" spcFirstLastPara="1" rIns="91425" wrap="square" tIns="91425">
            <a:normAutofit fontScale="77500" lnSpcReduction="20000"/>
          </a:bodyPr>
          <a:lstStyle/>
          <a:p>
            <a:pPr indent="-307340" lvl="0" marL="457200" rtl="0" algn="l">
              <a:spcBef>
                <a:spcPts val="0"/>
              </a:spcBef>
              <a:spcAft>
                <a:spcPts val="0"/>
              </a:spcAft>
              <a:buSzPct val="100000"/>
              <a:buChar char="-"/>
            </a:pPr>
            <a:r>
              <a:rPr lang="en-GB" sz="1600"/>
              <a:t>Overall:</a:t>
            </a:r>
            <a:br>
              <a:rPr lang="en-GB" sz="1600"/>
            </a:br>
            <a:r>
              <a:rPr lang="en-GB" sz="1600"/>
              <a:t>More </a:t>
            </a:r>
            <a:r>
              <a:rPr lang="en-GB" sz="1600"/>
              <a:t>short-haul to medium-short-haul flights (esp. under 1200 nmi)</a:t>
            </a:r>
            <a:endParaRPr sz="1600"/>
          </a:p>
          <a:p>
            <a:pPr indent="-307340" lvl="0" marL="457200" rtl="0" algn="l">
              <a:spcBef>
                <a:spcPts val="0"/>
              </a:spcBef>
              <a:spcAft>
                <a:spcPts val="0"/>
              </a:spcAft>
              <a:buSzPct val="100000"/>
              <a:buChar char="-"/>
            </a:pPr>
            <a:r>
              <a:rPr lang="en-GB" sz="1600"/>
              <a:t>Short-haul to Medium-short-haul:</a:t>
            </a:r>
            <a:br>
              <a:rPr lang="en-GB" sz="1600"/>
            </a:br>
            <a:r>
              <a:rPr lang="en-GB" sz="1600">
                <a:solidFill>
                  <a:srgbClr val="FF0000"/>
                </a:solidFill>
              </a:rPr>
              <a:t>Red</a:t>
            </a:r>
            <a:r>
              <a:rPr lang="en-GB" sz="1600"/>
              <a:t> bar &gt; </a:t>
            </a:r>
            <a:r>
              <a:rPr lang="en-GB" sz="1600">
                <a:solidFill>
                  <a:srgbClr val="6AA84F"/>
                </a:solidFill>
              </a:rPr>
              <a:t>Green</a:t>
            </a:r>
            <a:r>
              <a:rPr lang="en-GB" sz="1600"/>
              <a:t> bar = </a:t>
            </a:r>
            <a:r>
              <a:rPr lang="en-GB" sz="1600">
                <a:solidFill>
                  <a:srgbClr val="FF0000"/>
                </a:solidFill>
              </a:rPr>
              <a:t>dissatisfied</a:t>
            </a:r>
            <a:r>
              <a:rPr lang="en-GB" sz="1600"/>
              <a:t> proportion is larger</a:t>
            </a:r>
            <a:endParaRPr sz="1600"/>
          </a:p>
          <a:p>
            <a:pPr indent="-307340" lvl="0" marL="457200" rtl="0" algn="l">
              <a:spcBef>
                <a:spcPts val="0"/>
              </a:spcBef>
              <a:spcAft>
                <a:spcPts val="0"/>
              </a:spcAft>
              <a:buSzPct val="100000"/>
              <a:buChar char="-"/>
            </a:pPr>
            <a:r>
              <a:rPr lang="en-GB" sz="1600"/>
              <a:t>Medium-long-haul (1601-2600) &amp; Long-haul (2601-4000): </a:t>
            </a:r>
            <a:br>
              <a:rPr lang="en-GB" sz="1600"/>
            </a:br>
            <a:r>
              <a:rPr lang="en-GB" sz="1600">
                <a:solidFill>
                  <a:srgbClr val="6AA84F"/>
                </a:solidFill>
              </a:rPr>
              <a:t>Green</a:t>
            </a:r>
            <a:r>
              <a:rPr lang="en-GB" sz="1600"/>
              <a:t> bar &gt; </a:t>
            </a:r>
            <a:r>
              <a:rPr lang="en-GB" sz="1600">
                <a:solidFill>
                  <a:srgbClr val="FF0000"/>
                </a:solidFill>
              </a:rPr>
              <a:t>Red</a:t>
            </a:r>
            <a:r>
              <a:rPr lang="en-GB" sz="1600"/>
              <a:t> bar = </a:t>
            </a:r>
            <a:r>
              <a:rPr lang="en-GB" sz="1600">
                <a:solidFill>
                  <a:srgbClr val="6AA84F"/>
                </a:solidFill>
              </a:rPr>
              <a:t>satisfied</a:t>
            </a:r>
            <a:r>
              <a:rPr lang="en-GB" sz="1600"/>
              <a:t> proportion is larger</a:t>
            </a:r>
            <a:endParaRPr sz="1600"/>
          </a:p>
        </p:txBody>
      </p:sp>
      <p:sp>
        <p:nvSpPr>
          <p:cNvPr id="243" name="Google Shape;243;p34"/>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44" name="Google Shape;244;p34"/>
          <p:cNvSpPr txBox="1"/>
          <p:nvPr>
            <p:ph type="title"/>
          </p:nvPr>
        </p:nvSpPr>
        <p:spPr>
          <a:xfrm>
            <a:off x="264575" y="323400"/>
            <a:ext cx="8667900" cy="58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1820">
                <a:solidFill>
                  <a:srgbClr val="1414D2"/>
                </a:solidFill>
              </a:rPr>
              <a:t>Satisfaction(Binary) </a:t>
            </a:r>
            <a:r>
              <a:rPr b="1" lang="en-GB" sz="1820">
                <a:solidFill>
                  <a:schemeClr val="accent1"/>
                </a:solidFill>
              </a:rPr>
              <a:t>vs</a:t>
            </a:r>
            <a:r>
              <a:rPr b="1" lang="en-GB" sz="1820">
                <a:solidFill>
                  <a:srgbClr val="1414D2"/>
                </a:solidFill>
              </a:rPr>
              <a:t> Flight Distance</a:t>
            </a:r>
            <a:endParaRPr b="1" sz="1820">
              <a:solidFill>
                <a:srgbClr val="1414D2"/>
              </a:solidFill>
            </a:endParaRPr>
          </a:p>
        </p:txBody>
      </p:sp>
      <p:pic>
        <p:nvPicPr>
          <p:cNvPr id="245" name="Google Shape;245;p34"/>
          <p:cNvPicPr preferRelativeResize="0"/>
          <p:nvPr/>
        </p:nvPicPr>
        <p:blipFill>
          <a:blip r:embed="rId3">
            <a:alphaModFix/>
          </a:blip>
          <a:stretch>
            <a:fillRect/>
          </a:stretch>
        </p:blipFill>
        <p:spPr>
          <a:xfrm>
            <a:off x="0" y="2180741"/>
            <a:ext cx="9144000" cy="2962767"/>
          </a:xfrm>
          <a:prstGeom prst="rect">
            <a:avLst/>
          </a:prstGeom>
          <a:noFill/>
          <a:ln>
            <a:noFill/>
          </a:ln>
        </p:spPr>
      </p:pic>
      <p:pic>
        <p:nvPicPr>
          <p:cNvPr id="246" name="Google Shape;246;p34"/>
          <p:cNvPicPr preferRelativeResize="0"/>
          <p:nvPr/>
        </p:nvPicPr>
        <p:blipFill>
          <a:blip r:embed="rId4">
            <a:alphaModFix/>
          </a:blip>
          <a:stretch>
            <a:fillRect/>
          </a:stretch>
        </p:blipFill>
        <p:spPr>
          <a:xfrm>
            <a:off x="-1656900" y="5252425"/>
            <a:ext cx="4014875" cy="978650"/>
          </a:xfrm>
          <a:prstGeom prst="rect">
            <a:avLst/>
          </a:prstGeom>
          <a:noFill/>
          <a:ln>
            <a:noFill/>
          </a:ln>
        </p:spPr>
      </p:pic>
      <p:pic>
        <p:nvPicPr>
          <p:cNvPr id="247" name="Google Shape;247;p34"/>
          <p:cNvPicPr preferRelativeResize="0"/>
          <p:nvPr/>
        </p:nvPicPr>
        <p:blipFill>
          <a:blip r:embed="rId5">
            <a:alphaModFix/>
          </a:blip>
          <a:stretch>
            <a:fillRect/>
          </a:stretch>
        </p:blipFill>
        <p:spPr>
          <a:xfrm>
            <a:off x="2540825" y="5252425"/>
            <a:ext cx="3944693" cy="978650"/>
          </a:xfrm>
          <a:prstGeom prst="rect">
            <a:avLst/>
          </a:prstGeom>
          <a:noFill/>
          <a:ln>
            <a:noFill/>
          </a:ln>
        </p:spPr>
      </p:pic>
      <p:pic>
        <p:nvPicPr>
          <p:cNvPr id="248" name="Google Shape;248;p34"/>
          <p:cNvPicPr preferRelativeResize="0"/>
          <p:nvPr/>
        </p:nvPicPr>
        <p:blipFill>
          <a:blip r:embed="rId6">
            <a:alphaModFix/>
          </a:blip>
          <a:stretch>
            <a:fillRect/>
          </a:stretch>
        </p:blipFill>
        <p:spPr>
          <a:xfrm>
            <a:off x="6668375" y="5252426"/>
            <a:ext cx="4481326" cy="1111700"/>
          </a:xfrm>
          <a:prstGeom prst="rect">
            <a:avLst/>
          </a:prstGeom>
          <a:noFill/>
          <a:ln>
            <a:noFill/>
          </a:ln>
        </p:spPr>
      </p:pic>
      <p:sp>
        <p:nvSpPr>
          <p:cNvPr id="249" name="Google Shape;249;p34"/>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Overall</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idx="1" type="body"/>
          </p:nvPr>
        </p:nvSpPr>
        <p:spPr>
          <a:xfrm>
            <a:off x="5720950" y="847675"/>
            <a:ext cx="31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5" name="Google Shape;255;p35"/>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56" name="Google Shape;256;p35"/>
          <p:cNvSpPr txBox="1"/>
          <p:nvPr>
            <p:ph type="title"/>
          </p:nvPr>
        </p:nvSpPr>
        <p:spPr>
          <a:xfrm>
            <a:off x="291216" y="323400"/>
            <a:ext cx="8667900" cy="58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1820">
                <a:solidFill>
                  <a:srgbClr val="1414D2"/>
                </a:solidFill>
              </a:rPr>
              <a:t>Satisfaction(Binary) </a:t>
            </a:r>
            <a:r>
              <a:rPr b="1" lang="en-GB" sz="1820">
                <a:solidFill>
                  <a:schemeClr val="accent1"/>
                </a:solidFill>
              </a:rPr>
              <a:t>vs</a:t>
            </a:r>
            <a:r>
              <a:rPr b="1" lang="en-GB" sz="1820">
                <a:solidFill>
                  <a:srgbClr val="1414D2"/>
                </a:solidFill>
              </a:rPr>
              <a:t> Delay</a:t>
            </a:r>
            <a:endParaRPr b="1" sz="1820">
              <a:solidFill>
                <a:srgbClr val="1414D2"/>
              </a:solidFill>
            </a:endParaRPr>
          </a:p>
        </p:txBody>
      </p:sp>
      <p:sp>
        <p:nvSpPr>
          <p:cNvPr id="257" name="Google Shape;257;p35"/>
          <p:cNvSpPr/>
          <p:nvPr/>
        </p:nvSpPr>
        <p:spPr>
          <a:xfrm>
            <a:off x="2313850" y="4920216"/>
            <a:ext cx="1729200" cy="1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alibri"/>
                <a:ea typeface="Calibri"/>
                <a:cs typeface="Calibri"/>
                <a:sym typeface="Calibri"/>
              </a:rPr>
              <a:t>Arrival Delay</a:t>
            </a:r>
            <a:endParaRPr>
              <a:latin typeface="Calibri"/>
              <a:ea typeface="Calibri"/>
              <a:cs typeface="Calibri"/>
              <a:sym typeface="Calibri"/>
            </a:endParaRPr>
          </a:p>
        </p:txBody>
      </p:sp>
      <p:sp>
        <p:nvSpPr>
          <p:cNvPr id="258" name="Google Shape;258;p35"/>
          <p:cNvSpPr/>
          <p:nvPr/>
        </p:nvSpPr>
        <p:spPr>
          <a:xfrm>
            <a:off x="5884075" y="4920216"/>
            <a:ext cx="1729200" cy="1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alibri"/>
                <a:ea typeface="Calibri"/>
                <a:cs typeface="Calibri"/>
                <a:sym typeface="Calibri"/>
              </a:rPr>
              <a:t>Departure</a:t>
            </a:r>
            <a:r>
              <a:rPr lang="en-GB">
                <a:latin typeface="Calibri"/>
                <a:ea typeface="Calibri"/>
                <a:cs typeface="Calibri"/>
                <a:sym typeface="Calibri"/>
              </a:rPr>
              <a:t> Delay</a:t>
            </a:r>
            <a:endParaRPr>
              <a:latin typeface="Calibri"/>
              <a:ea typeface="Calibri"/>
              <a:cs typeface="Calibri"/>
              <a:sym typeface="Calibri"/>
            </a:endParaRPr>
          </a:p>
        </p:txBody>
      </p:sp>
      <p:sp>
        <p:nvSpPr>
          <p:cNvPr id="259" name="Google Shape;259;p35"/>
          <p:cNvSpPr/>
          <p:nvPr/>
        </p:nvSpPr>
        <p:spPr>
          <a:xfrm>
            <a:off x="410700" y="3799875"/>
            <a:ext cx="940800" cy="1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Calibri"/>
                <a:ea typeface="Calibri"/>
                <a:cs typeface="Calibri"/>
                <a:sym typeface="Calibri"/>
              </a:rPr>
              <a:t>Zoom-in:</a:t>
            </a:r>
            <a:endParaRPr sz="1200">
              <a:latin typeface="Calibri"/>
              <a:ea typeface="Calibri"/>
              <a:cs typeface="Calibri"/>
              <a:sym typeface="Calibri"/>
            </a:endParaRPr>
          </a:p>
        </p:txBody>
      </p:sp>
      <p:sp>
        <p:nvSpPr>
          <p:cNvPr id="260" name="Google Shape;260;p35"/>
          <p:cNvSpPr/>
          <p:nvPr/>
        </p:nvSpPr>
        <p:spPr>
          <a:xfrm>
            <a:off x="410550" y="1587450"/>
            <a:ext cx="940800" cy="17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Calibri"/>
                <a:ea typeface="Calibri"/>
                <a:cs typeface="Calibri"/>
                <a:sym typeface="Calibri"/>
              </a:rPr>
              <a:t>Overall</a:t>
            </a:r>
            <a:r>
              <a:rPr lang="en-GB" sz="1200">
                <a:latin typeface="Calibri"/>
                <a:ea typeface="Calibri"/>
                <a:cs typeface="Calibri"/>
                <a:sym typeface="Calibri"/>
              </a:rPr>
              <a:t>:</a:t>
            </a:r>
            <a:endParaRPr sz="1200">
              <a:latin typeface="Calibri"/>
              <a:ea typeface="Calibri"/>
              <a:cs typeface="Calibri"/>
              <a:sym typeface="Calibri"/>
            </a:endParaRPr>
          </a:p>
        </p:txBody>
      </p:sp>
      <p:grpSp>
        <p:nvGrpSpPr>
          <p:cNvPr id="261" name="Google Shape;261;p35"/>
          <p:cNvGrpSpPr/>
          <p:nvPr/>
        </p:nvGrpSpPr>
        <p:grpSpPr>
          <a:xfrm>
            <a:off x="1561687" y="693834"/>
            <a:ext cx="6654156" cy="4191748"/>
            <a:chOff x="1561687" y="677411"/>
            <a:chExt cx="6654156" cy="4191748"/>
          </a:xfrm>
        </p:grpSpPr>
        <p:grpSp>
          <p:nvGrpSpPr>
            <p:cNvPr id="262" name="Google Shape;262;p35"/>
            <p:cNvGrpSpPr/>
            <p:nvPr/>
          </p:nvGrpSpPr>
          <p:grpSpPr>
            <a:xfrm>
              <a:off x="1561687" y="677411"/>
              <a:ext cx="6654156" cy="4191748"/>
              <a:chOff x="986411" y="723413"/>
              <a:chExt cx="7016191" cy="4419810"/>
            </a:xfrm>
          </p:grpSpPr>
          <p:grpSp>
            <p:nvGrpSpPr>
              <p:cNvPr id="263" name="Google Shape;263;p35"/>
              <p:cNvGrpSpPr/>
              <p:nvPr/>
            </p:nvGrpSpPr>
            <p:grpSpPr>
              <a:xfrm>
                <a:off x="986412" y="723413"/>
                <a:ext cx="7016191" cy="2149642"/>
                <a:chOff x="0" y="2341942"/>
                <a:chExt cx="9144000" cy="2801566"/>
              </a:xfrm>
            </p:grpSpPr>
            <p:pic>
              <p:nvPicPr>
                <p:cNvPr id="264" name="Google Shape;264;p35"/>
                <p:cNvPicPr preferRelativeResize="0"/>
                <p:nvPr/>
              </p:nvPicPr>
              <p:blipFill>
                <a:blip r:embed="rId3">
                  <a:alphaModFix/>
                </a:blip>
                <a:stretch>
                  <a:fillRect/>
                </a:stretch>
              </p:blipFill>
              <p:spPr>
                <a:xfrm>
                  <a:off x="0" y="2341942"/>
                  <a:ext cx="9144000" cy="2801566"/>
                </a:xfrm>
                <a:prstGeom prst="rect">
                  <a:avLst/>
                </a:prstGeom>
                <a:noFill/>
                <a:ln>
                  <a:noFill/>
                </a:ln>
              </p:spPr>
            </p:pic>
            <p:sp>
              <p:nvSpPr>
                <p:cNvPr id="265" name="Google Shape;265;p35"/>
                <p:cNvSpPr/>
                <p:nvPr/>
              </p:nvSpPr>
              <p:spPr>
                <a:xfrm>
                  <a:off x="0" y="4043800"/>
                  <a:ext cx="212100" cy="38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66" name="Google Shape;266;p35"/>
              <p:cNvPicPr preferRelativeResize="0"/>
              <p:nvPr/>
            </p:nvPicPr>
            <p:blipFill>
              <a:blip r:embed="rId4">
                <a:alphaModFix/>
              </a:blip>
              <a:stretch>
                <a:fillRect/>
              </a:stretch>
            </p:blipFill>
            <p:spPr>
              <a:xfrm>
                <a:off x="986411" y="2929695"/>
                <a:ext cx="7016014" cy="2213527"/>
              </a:xfrm>
              <a:prstGeom prst="rect">
                <a:avLst/>
              </a:prstGeom>
              <a:noFill/>
              <a:ln>
                <a:noFill/>
              </a:ln>
            </p:spPr>
          </p:pic>
        </p:grpSp>
        <p:sp>
          <p:nvSpPr>
            <p:cNvPr id="267" name="Google Shape;267;p35"/>
            <p:cNvSpPr/>
            <p:nvPr/>
          </p:nvSpPr>
          <p:spPr>
            <a:xfrm>
              <a:off x="1572975" y="4027200"/>
              <a:ext cx="99900" cy="3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68" name="Google Shape;268;p35"/>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Overall</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74" name="Google Shape;274;p36"/>
          <p:cNvSpPr txBox="1"/>
          <p:nvPr>
            <p:ph type="title"/>
          </p:nvPr>
        </p:nvSpPr>
        <p:spPr>
          <a:xfrm>
            <a:off x="291216"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b="1" lang="en-GB" sz="1820">
                <a:solidFill>
                  <a:srgbClr val="1414D2"/>
                </a:solidFill>
              </a:rPr>
              <a:t>Satisfaction(Binary) </a:t>
            </a:r>
            <a:endParaRPr b="1" sz="1820">
              <a:solidFill>
                <a:srgbClr val="1414D2"/>
              </a:solidFill>
            </a:endParaRPr>
          </a:p>
          <a:p>
            <a:pPr indent="0" lvl="0" marL="0" rtl="0" algn="l">
              <a:spcBef>
                <a:spcPts val="0"/>
              </a:spcBef>
              <a:spcAft>
                <a:spcPts val="0"/>
              </a:spcAft>
              <a:buSzPct val="54395"/>
              <a:buNone/>
            </a:pPr>
            <a:r>
              <a:rPr b="1" lang="en-GB" sz="1820">
                <a:solidFill>
                  <a:schemeClr val="accent1"/>
                </a:solidFill>
              </a:rPr>
              <a:t>vs</a:t>
            </a:r>
            <a:r>
              <a:rPr b="1" lang="en-GB" sz="1820">
                <a:solidFill>
                  <a:srgbClr val="1414D2"/>
                </a:solidFill>
              </a:rPr>
              <a:t> Satisfaction Score</a:t>
            </a:r>
            <a:endParaRPr b="1" sz="1820">
              <a:solidFill>
                <a:srgbClr val="1414D2"/>
              </a:solidFill>
            </a:endParaRPr>
          </a:p>
        </p:txBody>
      </p:sp>
      <p:pic>
        <p:nvPicPr>
          <p:cNvPr id="275" name="Google Shape;275;p36"/>
          <p:cNvPicPr preferRelativeResize="0"/>
          <p:nvPr/>
        </p:nvPicPr>
        <p:blipFill>
          <a:blip r:embed="rId3">
            <a:alphaModFix/>
          </a:blip>
          <a:stretch>
            <a:fillRect/>
          </a:stretch>
        </p:blipFill>
        <p:spPr>
          <a:xfrm>
            <a:off x="3881014" y="1075450"/>
            <a:ext cx="5262985" cy="4518050"/>
          </a:xfrm>
          <a:prstGeom prst="rect">
            <a:avLst/>
          </a:prstGeom>
          <a:noFill/>
          <a:ln>
            <a:noFill/>
          </a:ln>
        </p:spPr>
      </p:pic>
      <p:sp>
        <p:nvSpPr>
          <p:cNvPr id="276" name="Google Shape;276;p36"/>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Overall</a:t>
            </a:r>
            <a:endParaRPr>
              <a:solidFill>
                <a:schemeClr val="lt1"/>
              </a:solidFill>
            </a:endParaRPr>
          </a:p>
        </p:txBody>
      </p:sp>
      <p:pic>
        <p:nvPicPr>
          <p:cNvPr id="277" name="Google Shape;277;p36"/>
          <p:cNvPicPr preferRelativeResize="0"/>
          <p:nvPr/>
        </p:nvPicPr>
        <p:blipFill>
          <a:blip r:embed="rId4">
            <a:alphaModFix/>
          </a:blip>
          <a:stretch>
            <a:fillRect/>
          </a:stretch>
        </p:blipFill>
        <p:spPr>
          <a:xfrm>
            <a:off x="311700" y="1933925"/>
            <a:ext cx="3198668" cy="2813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83" name="Google Shape;283;p37"/>
          <p:cNvSpPr txBox="1"/>
          <p:nvPr>
            <p:ph type="title"/>
          </p:nvPr>
        </p:nvSpPr>
        <p:spPr>
          <a:xfrm>
            <a:off x="291216"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b="1" lang="en-GB" sz="1820">
                <a:solidFill>
                  <a:srgbClr val="1414D2"/>
                </a:solidFill>
              </a:rPr>
              <a:t>Satisfaction(Binary) </a:t>
            </a:r>
            <a:endParaRPr b="1" sz="1820">
              <a:solidFill>
                <a:srgbClr val="1414D2"/>
              </a:solidFill>
            </a:endParaRPr>
          </a:p>
          <a:p>
            <a:pPr indent="0" lvl="0" marL="0" rtl="0" algn="l">
              <a:spcBef>
                <a:spcPts val="0"/>
              </a:spcBef>
              <a:spcAft>
                <a:spcPts val="0"/>
              </a:spcAft>
              <a:buSzPct val="54395"/>
              <a:buNone/>
            </a:pPr>
            <a:r>
              <a:rPr b="1" lang="en-GB" sz="1820">
                <a:solidFill>
                  <a:schemeClr val="accent1"/>
                </a:solidFill>
              </a:rPr>
              <a:t>vs</a:t>
            </a:r>
            <a:r>
              <a:rPr b="1" lang="en-GB" sz="1820">
                <a:solidFill>
                  <a:srgbClr val="1414D2"/>
                </a:solidFill>
              </a:rPr>
              <a:t> </a:t>
            </a:r>
            <a:endParaRPr b="1" sz="1820">
              <a:solidFill>
                <a:srgbClr val="1414D2"/>
              </a:solidFill>
            </a:endParaRPr>
          </a:p>
          <a:p>
            <a:pPr indent="0" lvl="0" marL="0" rtl="0" algn="l">
              <a:spcBef>
                <a:spcPts val="0"/>
              </a:spcBef>
              <a:spcAft>
                <a:spcPts val="0"/>
              </a:spcAft>
              <a:buSzPct val="54395"/>
              <a:buNone/>
            </a:pPr>
            <a:r>
              <a:rPr b="1" lang="en-GB" sz="1820">
                <a:solidFill>
                  <a:srgbClr val="1414D2"/>
                </a:solidFill>
              </a:rPr>
              <a:t>Satisfaction Score(rating)</a:t>
            </a:r>
            <a:endParaRPr b="1" sz="1820">
              <a:solidFill>
                <a:srgbClr val="1414D2"/>
              </a:solidFill>
            </a:endParaRPr>
          </a:p>
        </p:txBody>
      </p:sp>
      <p:sp>
        <p:nvSpPr>
          <p:cNvPr id="284" name="Google Shape;284;p37"/>
          <p:cNvSpPr/>
          <p:nvPr/>
        </p:nvSpPr>
        <p:spPr>
          <a:xfrm>
            <a:off x="0" y="0"/>
            <a:ext cx="19662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Overall</a:t>
            </a:r>
            <a:endParaRPr>
              <a:solidFill>
                <a:schemeClr val="lt1"/>
              </a:solidFill>
            </a:endParaRPr>
          </a:p>
        </p:txBody>
      </p:sp>
      <p:pic>
        <p:nvPicPr>
          <p:cNvPr id="285" name="Google Shape;285;p37"/>
          <p:cNvPicPr preferRelativeResize="0"/>
          <p:nvPr/>
        </p:nvPicPr>
        <p:blipFill>
          <a:blip r:embed="rId3">
            <a:alphaModFix/>
          </a:blip>
          <a:stretch>
            <a:fillRect/>
          </a:stretch>
        </p:blipFill>
        <p:spPr>
          <a:xfrm>
            <a:off x="152400" y="1635950"/>
            <a:ext cx="8839204" cy="1696195"/>
          </a:xfrm>
          <a:prstGeom prst="rect">
            <a:avLst/>
          </a:prstGeom>
          <a:noFill/>
          <a:ln>
            <a:noFill/>
          </a:ln>
        </p:spPr>
      </p:pic>
      <p:pic>
        <p:nvPicPr>
          <p:cNvPr id="286" name="Google Shape;286;p37"/>
          <p:cNvPicPr preferRelativeResize="0"/>
          <p:nvPr/>
        </p:nvPicPr>
        <p:blipFill>
          <a:blip r:embed="rId4">
            <a:alphaModFix/>
          </a:blip>
          <a:stretch>
            <a:fillRect/>
          </a:stretch>
        </p:blipFill>
        <p:spPr>
          <a:xfrm>
            <a:off x="152400" y="3364920"/>
            <a:ext cx="8839204" cy="1696195"/>
          </a:xfrm>
          <a:prstGeom prst="rect">
            <a:avLst/>
          </a:prstGeom>
          <a:noFill/>
          <a:ln>
            <a:noFill/>
          </a:ln>
        </p:spPr>
      </p:pic>
      <p:grpSp>
        <p:nvGrpSpPr>
          <p:cNvPr id="287" name="Google Shape;287;p37"/>
          <p:cNvGrpSpPr/>
          <p:nvPr/>
        </p:nvGrpSpPr>
        <p:grpSpPr>
          <a:xfrm>
            <a:off x="4941801" y="0"/>
            <a:ext cx="4202199" cy="1075445"/>
            <a:chOff x="4233675" y="0"/>
            <a:chExt cx="4757925" cy="1249500"/>
          </a:xfrm>
        </p:grpSpPr>
        <p:sp>
          <p:nvSpPr>
            <p:cNvPr id="288" name="Google Shape;288;p37"/>
            <p:cNvSpPr/>
            <p:nvPr/>
          </p:nvSpPr>
          <p:spPr>
            <a:xfrm>
              <a:off x="4233675" y="0"/>
              <a:ext cx="3031200" cy="1249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Inflight Wifi Service </a:t>
              </a:r>
              <a:r>
                <a:rPr lang="en-GB" sz="800">
                  <a:solidFill>
                    <a:srgbClr val="7D2CB3"/>
                  </a:solidFill>
                  <a:highlight>
                    <a:schemeClr val="lt1"/>
                  </a:highlight>
                </a:rPr>
                <a:t>⬤</a:t>
              </a:r>
              <a:r>
                <a:rPr lang="en-GB" sz="800">
                  <a:solidFill>
                    <a:srgbClr val="00FFFF"/>
                  </a:solidFill>
                  <a:highlight>
                    <a:schemeClr val="lt1"/>
                  </a:highlight>
                </a:rPr>
                <a:t> </a:t>
              </a:r>
              <a:r>
                <a:rPr lang="en-GB" sz="800">
                  <a:solidFill>
                    <a:srgbClr val="CC4125"/>
                  </a:solidFill>
                  <a:highlight>
                    <a:schemeClr val="lt1"/>
                  </a:highlight>
                </a:rPr>
                <a:t>⬤</a:t>
              </a:r>
              <a:endParaRPr sz="800">
                <a:solidFill>
                  <a:srgbClr val="CC4125"/>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Departure/Arrival Time Convenient </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Ease of Online Booking </a:t>
              </a:r>
              <a:r>
                <a:rPr lang="en-GB" sz="800">
                  <a:solidFill>
                    <a:srgbClr val="7D2CB3"/>
                  </a:solidFill>
                  <a:highlight>
                    <a:schemeClr val="lt1"/>
                  </a:highlight>
                </a:rPr>
                <a:t>⬤</a:t>
              </a:r>
              <a:r>
                <a:rPr lang="en-GB" sz="800">
                  <a:solidFill>
                    <a:srgbClr val="00FFFF"/>
                  </a:solidFill>
                  <a:highlight>
                    <a:schemeClr val="lt1"/>
                  </a:highlight>
                </a:rPr>
                <a:t> </a:t>
              </a:r>
              <a:r>
                <a:rPr lang="en-GB" sz="800">
                  <a:solidFill>
                    <a:srgbClr val="CC4125"/>
                  </a:solidFill>
                  <a:highlight>
                    <a:schemeClr val="lt1"/>
                  </a:highlight>
                </a:rPr>
                <a: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Gate Location </a:t>
              </a:r>
              <a:r>
                <a:rPr lang="en-GB" sz="800">
                  <a:solidFill>
                    <a:srgbClr val="7D2CB3"/>
                  </a:solidFill>
                  <a:highlight>
                    <a:schemeClr val="lt1"/>
                  </a:highlight>
                </a:rPr>
                <a: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Food and Drink </a:t>
              </a:r>
              <a:r>
                <a:rPr lang="en-GB" sz="800">
                  <a:solidFill>
                    <a:srgbClr val="7D2CB3"/>
                  </a:solidFill>
                  <a:highlight>
                    <a:schemeClr val="lt1"/>
                  </a:highlight>
                </a:rPr>
                <a:t>⬤</a:t>
              </a:r>
              <a:endParaRPr sz="800">
                <a:solidFill>
                  <a:srgbClr val="FF00FF"/>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Online Boarding </a:t>
              </a:r>
              <a:r>
                <a:rPr lang="en-GB" sz="800">
                  <a:solidFill>
                    <a:srgbClr val="CC4125"/>
                  </a:solidFill>
                  <a:highlight>
                    <a:schemeClr val="lt1"/>
                  </a:highlight>
                </a:rPr>
                <a: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Seat Comfort</a:t>
              </a:r>
              <a:endParaRPr sz="800"/>
            </a:p>
          </p:txBody>
        </p:sp>
        <p:sp>
          <p:nvSpPr>
            <p:cNvPr id="289" name="Google Shape;289;p37"/>
            <p:cNvSpPr/>
            <p:nvPr/>
          </p:nvSpPr>
          <p:spPr>
            <a:xfrm>
              <a:off x="6568200" y="0"/>
              <a:ext cx="2423400" cy="1249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Inflight Entertainment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On-board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Leg Room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Baggage Handling</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Check-in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Inflight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Cleanliness</a:t>
              </a:r>
              <a:endParaRPr sz="800"/>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5" name="Google Shape;295;p38"/>
          <p:cNvSpPr txBox="1"/>
          <p:nvPr>
            <p:ph type="title"/>
          </p:nvPr>
        </p:nvSpPr>
        <p:spPr>
          <a:xfrm>
            <a:off x="291216" y="323400"/>
            <a:ext cx="8667900" cy="58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990"/>
              <a:buFont typeface="Arial"/>
              <a:buNone/>
            </a:pPr>
            <a:r>
              <a:rPr b="1" lang="en-GB" sz="1820">
                <a:solidFill>
                  <a:srgbClr val="1414D2"/>
                </a:solidFill>
              </a:rPr>
              <a:t>Select Group Study - Eco(Economy) Focus</a:t>
            </a:r>
            <a:endParaRPr b="1" sz="1820">
              <a:solidFill>
                <a:srgbClr val="1414D2"/>
              </a:solidFill>
            </a:endParaRPr>
          </a:p>
        </p:txBody>
      </p:sp>
      <p:pic>
        <p:nvPicPr>
          <p:cNvPr id="296" name="Google Shape;296;p38"/>
          <p:cNvPicPr preferRelativeResize="0"/>
          <p:nvPr/>
        </p:nvPicPr>
        <p:blipFill>
          <a:blip r:embed="rId3">
            <a:alphaModFix/>
          </a:blip>
          <a:stretch>
            <a:fillRect/>
          </a:stretch>
        </p:blipFill>
        <p:spPr>
          <a:xfrm>
            <a:off x="5707675" y="139000"/>
            <a:ext cx="3436313" cy="5004500"/>
          </a:xfrm>
          <a:prstGeom prst="rect">
            <a:avLst/>
          </a:prstGeom>
          <a:noFill/>
          <a:ln>
            <a:noFill/>
          </a:ln>
        </p:spPr>
      </p:pic>
      <p:pic>
        <p:nvPicPr>
          <p:cNvPr id="297" name="Google Shape;297;p38"/>
          <p:cNvPicPr preferRelativeResize="0"/>
          <p:nvPr/>
        </p:nvPicPr>
        <p:blipFill>
          <a:blip r:embed="rId4">
            <a:alphaModFix/>
          </a:blip>
          <a:stretch>
            <a:fillRect/>
          </a:stretch>
        </p:blipFill>
        <p:spPr>
          <a:xfrm>
            <a:off x="242725" y="4166225"/>
            <a:ext cx="5295900" cy="885825"/>
          </a:xfrm>
          <a:prstGeom prst="rect">
            <a:avLst/>
          </a:prstGeom>
          <a:noFill/>
          <a:ln>
            <a:noFill/>
          </a:ln>
        </p:spPr>
      </p:pic>
      <p:pic>
        <p:nvPicPr>
          <p:cNvPr id="298" name="Google Shape;298;p38"/>
          <p:cNvPicPr preferRelativeResize="0"/>
          <p:nvPr/>
        </p:nvPicPr>
        <p:blipFill>
          <a:blip r:embed="rId5">
            <a:alphaModFix/>
          </a:blip>
          <a:stretch>
            <a:fillRect/>
          </a:stretch>
        </p:blipFill>
        <p:spPr>
          <a:xfrm>
            <a:off x="424376" y="771476"/>
            <a:ext cx="1705607" cy="2840825"/>
          </a:xfrm>
          <a:prstGeom prst="rect">
            <a:avLst/>
          </a:prstGeom>
          <a:noFill/>
          <a:ln>
            <a:noFill/>
          </a:ln>
        </p:spPr>
      </p:pic>
      <p:sp>
        <p:nvSpPr>
          <p:cNvPr id="299" name="Google Shape;299;p38"/>
          <p:cNvSpPr txBox="1"/>
          <p:nvPr/>
        </p:nvSpPr>
        <p:spPr>
          <a:xfrm>
            <a:off x="424375" y="3812225"/>
            <a:ext cx="41475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Calibri"/>
              <a:buChar char="●"/>
            </a:pPr>
            <a:r>
              <a:rPr lang="en-GB" sz="1100">
                <a:solidFill>
                  <a:schemeClr val="dk1"/>
                </a:solidFill>
                <a:latin typeface="Calibri"/>
                <a:ea typeface="Calibri"/>
                <a:cs typeface="Calibri"/>
                <a:sym typeface="Calibri"/>
              </a:rPr>
              <a:t>F</a:t>
            </a:r>
            <a:r>
              <a:rPr lang="en-GB" sz="1100">
                <a:solidFill>
                  <a:schemeClr val="dk1"/>
                </a:solidFill>
                <a:latin typeface="Calibri"/>
                <a:ea typeface="Calibri"/>
                <a:cs typeface="Calibri"/>
                <a:sym typeface="Calibri"/>
              </a:rPr>
              <a:t>urther data processing - Eco Class, 10356 rows of record</a:t>
            </a:r>
            <a:endParaRPr>
              <a:latin typeface="Calibri"/>
              <a:ea typeface="Calibri"/>
              <a:cs typeface="Calibri"/>
              <a:sym typeface="Calibri"/>
            </a:endParaRPr>
          </a:p>
        </p:txBody>
      </p:sp>
      <p:sp>
        <p:nvSpPr>
          <p:cNvPr id="300" name="Google Shape;300;p38"/>
          <p:cNvSpPr txBox="1"/>
          <p:nvPr/>
        </p:nvSpPr>
        <p:spPr>
          <a:xfrm>
            <a:off x="2273700" y="1020075"/>
            <a:ext cx="2662800" cy="212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Eco class has most dissatisfied customers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We wanna figure out which few factors matter the most to their dissatisfaction</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GB">
                <a:solidFill>
                  <a:schemeClr val="dk1"/>
                </a:solidFill>
                <a:latin typeface="Calibri"/>
                <a:ea typeface="Calibri"/>
                <a:cs typeface="Calibri"/>
                <a:sym typeface="Calibri"/>
              </a:rPr>
              <a:t>Thus, we select Eco Class to study hereafter. Let’s go!</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idx="1" type="body"/>
          </p:nvPr>
        </p:nvSpPr>
        <p:spPr>
          <a:xfrm>
            <a:off x="5720950" y="847675"/>
            <a:ext cx="31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06" name="Google Shape;306;p39"/>
          <p:cNvSpPr/>
          <p:nvPr/>
        </p:nvSpPr>
        <p:spPr>
          <a:xfrm>
            <a:off x="0" y="0"/>
            <a:ext cx="31113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Econ Focus</a:t>
            </a:r>
            <a:endParaRPr>
              <a:solidFill>
                <a:schemeClr val="lt1"/>
              </a:solidFill>
            </a:endParaRPr>
          </a:p>
        </p:txBody>
      </p:sp>
      <p:sp>
        <p:nvSpPr>
          <p:cNvPr id="307" name="Google Shape;307;p39"/>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8" name="Google Shape;308;p39"/>
          <p:cNvSpPr txBox="1"/>
          <p:nvPr>
            <p:ph type="title"/>
          </p:nvPr>
        </p:nvSpPr>
        <p:spPr>
          <a:xfrm>
            <a:off x="264575"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4395"/>
              <a:buFont typeface="Arial"/>
              <a:buNone/>
            </a:pPr>
            <a:r>
              <a:rPr b="1" lang="en-GB" sz="1820">
                <a:solidFill>
                  <a:srgbClr val="1414D2"/>
                </a:solidFill>
              </a:rPr>
              <a:t>Satisfaction(Binary) </a:t>
            </a:r>
            <a:endParaRPr b="1" sz="1820">
              <a:solidFill>
                <a:srgbClr val="1414D2"/>
              </a:solidFill>
            </a:endParaRPr>
          </a:p>
          <a:p>
            <a:pPr indent="0" lvl="0" marL="0" rtl="0" algn="l">
              <a:spcBef>
                <a:spcPts val="0"/>
              </a:spcBef>
              <a:spcAft>
                <a:spcPts val="0"/>
              </a:spcAft>
              <a:buClr>
                <a:schemeClr val="dk1"/>
              </a:buClr>
              <a:buSzPct val="54395"/>
              <a:buFont typeface="Arial"/>
              <a:buNone/>
            </a:pPr>
            <a:r>
              <a:rPr b="1" lang="en-GB" sz="1820">
                <a:solidFill>
                  <a:schemeClr val="accent1"/>
                </a:solidFill>
              </a:rPr>
              <a:t>vs</a:t>
            </a:r>
            <a:r>
              <a:rPr b="1" lang="en-GB" sz="1820">
                <a:solidFill>
                  <a:srgbClr val="1414D2"/>
                </a:solidFill>
              </a:rPr>
              <a:t> </a:t>
            </a:r>
            <a:endParaRPr b="1" sz="1820">
              <a:solidFill>
                <a:srgbClr val="1414D2"/>
              </a:solidFill>
            </a:endParaRPr>
          </a:p>
          <a:p>
            <a:pPr indent="0" lvl="0" marL="0" rtl="0" algn="l">
              <a:spcBef>
                <a:spcPts val="0"/>
              </a:spcBef>
              <a:spcAft>
                <a:spcPts val="0"/>
              </a:spcAft>
              <a:buClr>
                <a:schemeClr val="dk1"/>
              </a:buClr>
              <a:buSzPct val="54395"/>
              <a:buFont typeface="Arial"/>
              <a:buNone/>
            </a:pPr>
            <a:r>
              <a:rPr b="1" lang="en-GB" sz="1820">
                <a:solidFill>
                  <a:srgbClr val="1414D2"/>
                </a:solidFill>
              </a:rPr>
              <a:t>Gender / Customer Type </a:t>
            </a:r>
            <a:endParaRPr b="1" sz="1820">
              <a:solidFill>
                <a:srgbClr val="1414D2"/>
              </a:solidFill>
            </a:endParaRPr>
          </a:p>
          <a:p>
            <a:pPr indent="0" lvl="0" marL="0" rtl="0" algn="l">
              <a:spcBef>
                <a:spcPts val="0"/>
              </a:spcBef>
              <a:spcAft>
                <a:spcPts val="0"/>
              </a:spcAft>
              <a:buClr>
                <a:schemeClr val="dk1"/>
              </a:buClr>
              <a:buSzPct val="54395"/>
              <a:buFont typeface="Arial"/>
              <a:buNone/>
            </a:pPr>
            <a:r>
              <a:rPr b="1" lang="en-GB" sz="1820">
                <a:solidFill>
                  <a:srgbClr val="1414D2"/>
                </a:solidFill>
              </a:rPr>
              <a:t>/ Type of Travel / Class</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p:txBody>
      </p:sp>
      <p:pic>
        <p:nvPicPr>
          <p:cNvPr id="309" name="Google Shape;309;p39"/>
          <p:cNvPicPr preferRelativeResize="0"/>
          <p:nvPr/>
        </p:nvPicPr>
        <p:blipFill>
          <a:blip r:embed="rId3">
            <a:alphaModFix/>
          </a:blip>
          <a:stretch>
            <a:fillRect/>
          </a:stretch>
        </p:blipFill>
        <p:spPr>
          <a:xfrm>
            <a:off x="0" y="2180741"/>
            <a:ext cx="9144000" cy="2962767"/>
          </a:xfrm>
          <a:prstGeom prst="rect">
            <a:avLst/>
          </a:prstGeom>
          <a:noFill/>
          <a:ln>
            <a:noFill/>
          </a:ln>
        </p:spPr>
      </p:pic>
      <p:grpSp>
        <p:nvGrpSpPr>
          <p:cNvPr id="310" name="Google Shape;310;p39"/>
          <p:cNvGrpSpPr/>
          <p:nvPr/>
        </p:nvGrpSpPr>
        <p:grpSpPr>
          <a:xfrm>
            <a:off x="3640225" y="157343"/>
            <a:ext cx="5503774" cy="1879032"/>
            <a:chOff x="0" y="2021675"/>
            <a:chExt cx="9144000" cy="3121834"/>
          </a:xfrm>
        </p:grpSpPr>
        <p:pic>
          <p:nvPicPr>
            <p:cNvPr id="311" name="Google Shape;311;p39"/>
            <p:cNvPicPr preferRelativeResize="0"/>
            <p:nvPr/>
          </p:nvPicPr>
          <p:blipFill>
            <a:blip r:embed="rId4">
              <a:alphaModFix/>
            </a:blip>
            <a:stretch>
              <a:fillRect/>
            </a:stretch>
          </p:blipFill>
          <p:spPr>
            <a:xfrm>
              <a:off x="0" y="2226841"/>
              <a:ext cx="9144000" cy="2916668"/>
            </a:xfrm>
            <a:prstGeom prst="rect">
              <a:avLst/>
            </a:prstGeom>
            <a:noFill/>
            <a:ln>
              <a:noFill/>
            </a:ln>
          </p:spPr>
        </p:pic>
        <p:sp>
          <p:nvSpPr>
            <p:cNvPr id="312" name="Google Shape;312;p39"/>
            <p:cNvSpPr/>
            <p:nvPr/>
          </p:nvSpPr>
          <p:spPr>
            <a:xfrm>
              <a:off x="6792525" y="3155150"/>
              <a:ext cx="559500" cy="1018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39"/>
            <p:cNvSpPr/>
            <p:nvPr/>
          </p:nvSpPr>
          <p:spPr>
            <a:xfrm>
              <a:off x="8197450" y="2021675"/>
              <a:ext cx="946500" cy="1018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39"/>
            <p:cNvSpPr/>
            <p:nvPr/>
          </p:nvSpPr>
          <p:spPr>
            <a:xfrm>
              <a:off x="4413250" y="3090325"/>
              <a:ext cx="381000" cy="1616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idx="1" type="body"/>
          </p:nvPr>
        </p:nvSpPr>
        <p:spPr>
          <a:xfrm>
            <a:off x="5720950" y="847675"/>
            <a:ext cx="31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20" name="Google Shape;320;p40"/>
          <p:cNvSpPr/>
          <p:nvPr/>
        </p:nvSpPr>
        <p:spPr>
          <a:xfrm>
            <a:off x="0" y="0"/>
            <a:ext cx="31113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Econ Focus</a:t>
            </a:r>
            <a:endParaRPr>
              <a:solidFill>
                <a:schemeClr val="lt1"/>
              </a:solidFill>
            </a:endParaRPr>
          </a:p>
        </p:txBody>
      </p:sp>
      <p:sp>
        <p:nvSpPr>
          <p:cNvPr id="321" name="Google Shape;321;p40"/>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22" name="Google Shape;322;p40"/>
          <p:cNvSpPr txBox="1"/>
          <p:nvPr>
            <p:ph type="title"/>
          </p:nvPr>
        </p:nvSpPr>
        <p:spPr>
          <a:xfrm>
            <a:off x="264575"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b="1" lang="en-GB" sz="1820">
                <a:solidFill>
                  <a:srgbClr val="1414D2"/>
                </a:solidFill>
              </a:rPr>
              <a:t>Satisfaction(Binary) </a:t>
            </a:r>
            <a:endParaRPr b="1" sz="1820">
              <a:solidFill>
                <a:srgbClr val="1414D2"/>
              </a:solidFill>
            </a:endParaRPr>
          </a:p>
          <a:p>
            <a:pPr indent="0" lvl="0" marL="0" rtl="0" algn="l">
              <a:spcBef>
                <a:spcPts val="0"/>
              </a:spcBef>
              <a:spcAft>
                <a:spcPts val="0"/>
              </a:spcAft>
              <a:buSzPct val="54395"/>
              <a:buNone/>
            </a:pPr>
            <a:r>
              <a:rPr b="1" lang="en-GB" sz="1820">
                <a:solidFill>
                  <a:schemeClr val="accent1"/>
                </a:solidFill>
              </a:rPr>
              <a:t>vs</a:t>
            </a:r>
            <a:r>
              <a:rPr b="1" lang="en-GB" sz="1820">
                <a:solidFill>
                  <a:srgbClr val="1414D2"/>
                </a:solidFill>
              </a:rPr>
              <a:t> </a:t>
            </a:r>
            <a:endParaRPr b="1" sz="1820">
              <a:solidFill>
                <a:srgbClr val="1414D2"/>
              </a:solidFill>
            </a:endParaRPr>
          </a:p>
          <a:p>
            <a:pPr indent="0" lvl="0" marL="0" rtl="0" algn="l">
              <a:spcBef>
                <a:spcPts val="0"/>
              </a:spcBef>
              <a:spcAft>
                <a:spcPts val="0"/>
              </a:spcAft>
              <a:buSzPct val="54395"/>
              <a:buNone/>
            </a:pPr>
            <a:r>
              <a:rPr b="1" lang="en-GB" sz="1820">
                <a:solidFill>
                  <a:srgbClr val="1414D2"/>
                </a:solidFill>
              </a:rPr>
              <a:t>Age</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p:txBody>
      </p:sp>
      <p:pic>
        <p:nvPicPr>
          <p:cNvPr id="323" name="Google Shape;323;p40"/>
          <p:cNvPicPr preferRelativeResize="0"/>
          <p:nvPr/>
        </p:nvPicPr>
        <p:blipFill>
          <a:blip r:embed="rId3">
            <a:alphaModFix/>
          </a:blip>
          <a:stretch>
            <a:fillRect/>
          </a:stretch>
        </p:blipFill>
        <p:spPr>
          <a:xfrm>
            <a:off x="5015" y="2182375"/>
            <a:ext cx="9138987" cy="2961125"/>
          </a:xfrm>
          <a:prstGeom prst="rect">
            <a:avLst/>
          </a:prstGeom>
          <a:noFill/>
          <a:ln>
            <a:noFill/>
          </a:ln>
        </p:spPr>
      </p:pic>
      <p:pic>
        <p:nvPicPr>
          <p:cNvPr id="324" name="Google Shape;324;p40"/>
          <p:cNvPicPr preferRelativeResize="0"/>
          <p:nvPr/>
        </p:nvPicPr>
        <p:blipFill>
          <a:blip r:embed="rId4">
            <a:alphaModFix/>
          </a:blip>
          <a:stretch>
            <a:fillRect/>
          </a:stretch>
        </p:blipFill>
        <p:spPr>
          <a:xfrm>
            <a:off x="3406582" y="181425"/>
            <a:ext cx="5737419" cy="1858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idx="1" type="body"/>
          </p:nvPr>
        </p:nvSpPr>
        <p:spPr>
          <a:xfrm>
            <a:off x="5720950" y="847675"/>
            <a:ext cx="31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30" name="Google Shape;330;p41"/>
          <p:cNvSpPr/>
          <p:nvPr/>
        </p:nvSpPr>
        <p:spPr>
          <a:xfrm>
            <a:off x="0" y="0"/>
            <a:ext cx="31113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Econ Focus</a:t>
            </a:r>
            <a:endParaRPr>
              <a:solidFill>
                <a:schemeClr val="lt1"/>
              </a:solidFill>
            </a:endParaRPr>
          </a:p>
        </p:txBody>
      </p:sp>
      <p:sp>
        <p:nvSpPr>
          <p:cNvPr id="331" name="Google Shape;331;p41"/>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32" name="Google Shape;332;p41"/>
          <p:cNvSpPr txBox="1"/>
          <p:nvPr>
            <p:ph type="title"/>
          </p:nvPr>
        </p:nvSpPr>
        <p:spPr>
          <a:xfrm>
            <a:off x="264575"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b="1" lang="en-GB" sz="1820">
                <a:solidFill>
                  <a:srgbClr val="1414D2"/>
                </a:solidFill>
              </a:rPr>
              <a:t>Satisfaction(Binary) </a:t>
            </a:r>
            <a:endParaRPr b="1" sz="1820">
              <a:solidFill>
                <a:srgbClr val="1414D2"/>
              </a:solidFill>
            </a:endParaRPr>
          </a:p>
          <a:p>
            <a:pPr indent="0" lvl="0" marL="0" rtl="0" algn="l">
              <a:spcBef>
                <a:spcPts val="0"/>
              </a:spcBef>
              <a:spcAft>
                <a:spcPts val="0"/>
              </a:spcAft>
              <a:buSzPct val="54395"/>
              <a:buNone/>
            </a:pPr>
            <a:r>
              <a:rPr b="1" lang="en-GB" sz="1820">
                <a:solidFill>
                  <a:schemeClr val="accent1"/>
                </a:solidFill>
              </a:rPr>
              <a:t>vs</a:t>
            </a:r>
            <a:r>
              <a:rPr b="1" lang="en-GB" sz="1820">
                <a:solidFill>
                  <a:srgbClr val="1414D2"/>
                </a:solidFill>
              </a:rPr>
              <a:t> </a:t>
            </a:r>
            <a:endParaRPr b="1" sz="1820">
              <a:solidFill>
                <a:srgbClr val="1414D2"/>
              </a:solidFill>
            </a:endParaRPr>
          </a:p>
          <a:p>
            <a:pPr indent="0" lvl="0" marL="0" rtl="0" algn="l">
              <a:spcBef>
                <a:spcPts val="0"/>
              </a:spcBef>
              <a:spcAft>
                <a:spcPts val="0"/>
              </a:spcAft>
              <a:buSzPct val="54395"/>
              <a:buNone/>
            </a:pPr>
            <a:r>
              <a:rPr b="1" lang="en-GB" sz="1820">
                <a:solidFill>
                  <a:srgbClr val="1414D2"/>
                </a:solidFill>
              </a:rPr>
              <a:t>Flight Distance</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p:txBody>
      </p:sp>
      <p:pic>
        <p:nvPicPr>
          <p:cNvPr id="333" name="Google Shape;333;p41"/>
          <p:cNvPicPr preferRelativeResize="0"/>
          <p:nvPr/>
        </p:nvPicPr>
        <p:blipFill>
          <a:blip r:embed="rId3">
            <a:alphaModFix/>
          </a:blip>
          <a:stretch>
            <a:fillRect/>
          </a:stretch>
        </p:blipFill>
        <p:spPr>
          <a:xfrm>
            <a:off x="0" y="2180741"/>
            <a:ext cx="9144000" cy="29627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Introduction &amp; Objective</a:t>
            </a:r>
            <a:endParaRPr b="1">
              <a:solidFill>
                <a:srgbClr val="1414D2"/>
              </a:solidFill>
            </a:endParaRPr>
          </a:p>
        </p:txBody>
      </p:sp>
      <p:sp>
        <p:nvSpPr>
          <p:cNvPr id="76" name="Google Shape;76;p15"/>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002244"/>
                </a:solidFill>
              </a:rPr>
              <a:t>Client</a:t>
            </a:r>
            <a:endParaRPr b="1">
              <a:solidFill>
                <a:srgbClr val="002244"/>
              </a:solidFill>
            </a:endParaRPr>
          </a:p>
          <a:p>
            <a:pPr indent="-342900" lvl="0" marL="457200" rtl="0" algn="l">
              <a:spcBef>
                <a:spcPts val="1200"/>
              </a:spcBef>
              <a:spcAft>
                <a:spcPts val="0"/>
              </a:spcAft>
              <a:buClr>
                <a:srgbClr val="002244"/>
              </a:buClr>
              <a:buSzPts val="1800"/>
              <a:buChar char="●"/>
            </a:pPr>
            <a:r>
              <a:rPr lang="en-GB">
                <a:solidFill>
                  <a:srgbClr val="002244"/>
                </a:solidFill>
              </a:rPr>
              <a:t>United Airlines (UA)</a:t>
            </a:r>
            <a:endParaRPr>
              <a:solidFill>
                <a:srgbClr val="002244"/>
              </a:solidFill>
            </a:endParaRPr>
          </a:p>
          <a:p>
            <a:pPr indent="0" lvl="0" marL="0" rtl="0" algn="l">
              <a:spcBef>
                <a:spcPts val="1200"/>
              </a:spcBef>
              <a:spcAft>
                <a:spcPts val="0"/>
              </a:spcAft>
              <a:buNone/>
            </a:pPr>
            <a:r>
              <a:rPr b="1" lang="en-GB">
                <a:solidFill>
                  <a:srgbClr val="002244"/>
                </a:solidFill>
              </a:rPr>
              <a:t>Situation</a:t>
            </a:r>
            <a:endParaRPr b="1">
              <a:solidFill>
                <a:srgbClr val="002244"/>
              </a:solidFill>
            </a:endParaRPr>
          </a:p>
          <a:p>
            <a:pPr indent="-342900" lvl="0" marL="457200" rtl="0" algn="l">
              <a:spcBef>
                <a:spcPts val="1200"/>
              </a:spcBef>
              <a:spcAft>
                <a:spcPts val="0"/>
              </a:spcAft>
              <a:buClr>
                <a:srgbClr val="002244"/>
              </a:buClr>
              <a:buSzPts val="1800"/>
              <a:buChar char="●"/>
            </a:pPr>
            <a:r>
              <a:rPr lang="en-GB">
                <a:solidFill>
                  <a:srgbClr val="002244"/>
                </a:solidFill>
              </a:rPr>
              <a:t>Conducted Satisfaction Survey with Different Categories</a:t>
            </a:r>
            <a:endParaRPr>
              <a:solidFill>
                <a:srgbClr val="002244"/>
              </a:solidFill>
            </a:endParaRPr>
          </a:p>
          <a:p>
            <a:pPr indent="0" lvl="0" marL="0" rtl="0" algn="l">
              <a:spcBef>
                <a:spcPts val="1200"/>
              </a:spcBef>
              <a:spcAft>
                <a:spcPts val="0"/>
              </a:spcAft>
              <a:buNone/>
            </a:pPr>
            <a:r>
              <a:rPr b="1" lang="en-GB">
                <a:solidFill>
                  <a:srgbClr val="002244"/>
                </a:solidFill>
              </a:rPr>
              <a:t>Objective</a:t>
            </a:r>
            <a:endParaRPr b="1">
              <a:solidFill>
                <a:srgbClr val="002244"/>
              </a:solidFill>
            </a:endParaRPr>
          </a:p>
          <a:p>
            <a:pPr indent="-342900" lvl="0" marL="457200" rtl="0" algn="l">
              <a:spcBef>
                <a:spcPts val="1200"/>
              </a:spcBef>
              <a:spcAft>
                <a:spcPts val="0"/>
              </a:spcAft>
              <a:buClr>
                <a:srgbClr val="002244"/>
              </a:buClr>
              <a:buSzPts val="1800"/>
              <a:buChar char="●"/>
            </a:pPr>
            <a:r>
              <a:rPr lang="en-GB">
                <a:solidFill>
                  <a:srgbClr val="002244"/>
                </a:solidFill>
              </a:rPr>
              <a:t>To Improve Customer Satisfaction (find out association &amp; key factors)</a:t>
            </a:r>
            <a:endParaRPr>
              <a:solidFill>
                <a:srgbClr val="002244"/>
              </a:solidFill>
            </a:endParaRPr>
          </a:p>
        </p:txBody>
      </p:sp>
      <p:pic>
        <p:nvPicPr>
          <p:cNvPr id="77" name="Google Shape;77;p15"/>
          <p:cNvPicPr preferRelativeResize="0"/>
          <p:nvPr/>
        </p:nvPicPr>
        <p:blipFill>
          <a:blip r:embed="rId3">
            <a:alphaModFix/>
          </a:blip>
          <a:stretch>
            <a:fillRect/>
          </a:stretch>
        </p:blipFill>
        <p:spPr>
          <a:xfrm>
            <a:off x="7506025" y="0"/>
            <a:ext cx="1637975" cy="477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idx="1" type="body"/>
          </p:nvPr>
        </p:nvSpPr>
        <p:spPr>
          <a:xfrm>
            <a:off x="5720950" y="847675"/>
            <a:ext cx="31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39" name="Google Shape;339;p42"/>
          <p:cNvSpPr/>
          <p:nvPr/>
        </p:nvSpPr>
        <p:spPr>
          <a:xfrm>
            <a:off x="0" y="0"/>
            <a:ext cx="31113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Econ Focus</a:t>
            </a:r>
            <a:endParaRPr>
              <a:solidFill>
                <a:schemeClr val="lt1"/>
              </a:solidFill>
            </a:endParaRPr>
          </a:p>
        </p:txBody>
      </p:sp>
      <p:sp>
        <p:nvSpPr>
          <p:cNvPr id="340" name="Google Shape;340;p42"/>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41" name="Google Shape;341;p42"/>
          <p:cNvSpPr txBox="1"/>
          <p:nvPr>
            <p:ph type="title"/>
          </p:nvPr>
        </p:nvSpPr>
        <p:spPr>
          <a:xfrm>
            <a:off x="264575"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rPr b="1" lang="en-GB" sz="1820">
                <a:solidFill>
                  <a:srgbClr val="1414D2"/>
                </a:solidFill>
              </a:rPr>
              <a:t>Satisfaction(Binary) </a:t>
            </a:r>
            <a:endParaRPr b="1" sz="1820">
              <a:solidFill>
                <a:srgbClr val="1414D2"/>
              </a:solidFill>
            </a:endParaRPr>
          </a:p>
          <a:p>
            <a:pPr indent="0" lvl="0" marL="0" rtl="0" algn="l">
              <a:spcBef>
                <a:spcPts val="0"/>
              </a:spcBef>
              <a:spcAft>
                <a:spcPts val="0"/>
              </a:spcAft>
              <a:buSzPct val="54395"/>
              <a:buNone/>
            </a:pPr>
            <a:r>
              <a:rPr b="1" lang="en-GB" sz="1820">
                <a:solidFill>
                  <a:schemeClr val="accent1"/>
                </a:solidFill>
              </a:rPr>
              <a:t>v</a:t>
            </a:r>
            <a:r>
              <a:rPr b="1" lang="en-GB" sz="1820">
                <a:solidFill>
                  <a:schemeClr val="accent1"/>
                </a:solidFill>
              </a:rPr>
              <a:t>s</a:t>
            </a:r>
            <a:endParaRPr b="1" sz="1820">
              <a:solidFill>
                <a:schemeClr val="accent1"/>
              </a:solidFill>
            </a:endParaRPr>
          </a:p>
          <a:p>
            <a:pPr indent="0" lvl="0" marL="0" rtl="0" algn="l">
              <a:spcBef>
                <a:spcPts val="0"/>
              </a:spcBef>
              <a:spcAft>
                <a:spcPts val="0"/>
              </a:spcAft>
              <a:buSzPct val="54395"/>
              <a:buNone/>
            </a:pPr>
            <a:r>
              <a:rPr b="1" lang="en-GB" sz="1820">
                <a:solidFill>
                  <a:srgbClr val="1414D2"/>
                </a:solidFill>
              </a:rPr>
              <a:t>Delay</a:t>
            </a:r>
            <a:r>
              <a:rPr b="1" lang="en-GB" sz="1820">
                <a:solidFill>
                  <a:srgbClr val="1414D2"/>
                </a:solidFill>
              </a:rPr>
              <a:t>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p:txBody>
      </p:sp>
      <p:pic>
        <p:nvPicPr>
          <p:cNvPr id="342" name="Google Shape;342;p42"/>
          <p:cNvPicPr preferRelativeResize="0"/>
          <p:nvPr/>
        </p:nvPicPr>
        <p:blipFill>
          <a:blip r:embed="rId3">
            <a:alphaModFix/>
          </a:blip>
          <a:stretch>
            <a:fillRect/>
          </a:stretch>
        </p:blipFill>
        <p:spPr>
          <a:xfrm>
            <a:off x="2956850" y="366850"/>
            <a:ext cx="6032700" cy="1848294"/>
          </a:xfrm>
          <a:prstGeom prst="rect">
            <a:avLst/>
          </a:prstGeom>
          <a:noFill/>
          <a:ln>
            <a:noFill/>
          </a:ln>
        </p:spPr>
      </p:pic>
      <p:pic>
        <p:nvPicPr>
          <p:cNvPr id="343" name="Google Shape;343;p42"/>
          <p:cNvPicPr preferRelativeResize="0"/>
          <p:nvPr/>
        </p:nvPicPr>
        <p:blipFill>
          <a:blip r:embed="rId4">
            <a:alphaModFix/>
          </a:blip>
          <a:stretch>
            <a:fillRect/>
          </a:stretch>
        </p:blipFill>
        <p:spPr>
          <a:xfrm>
            <a:off x="0" y="2258592"/>
            <a:ext cx="9143998" cy="28849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7" name="Shape 347"/>
        <p:cNvGrpSpPr/>
        <p:nvPr/>
      </p:nvGrpSpPr>
      <p:grpSpPr>
        <a:xfrm>
          <a:off x="0" y="0"/>
          <a:ext cx="0" cy="0"/>
          <a:chOff x="0" y="0"/>
          <a:chExt cx="0" cy="0"/>
        </a:xfrm>
      </p:grpSpPr>
      <p:sp>
        <p:nvSpPr>
          <p:cNvPr id="348" name="Google Shape;348;p43"/>
          <p:cNvSpPr txBox="1"/>
          <p:nvPr>
            <p:ph idx="1" type="body"/>
          </p:nvPr>
        </p:nvSpPr>
        <p:spPr>
          <a:xfrm>
            <a:off x="5720950" y="847675"/>
            <a:ext cx="31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49" name="Google Shape;349;p43"/>
          <p:cNvSpPr/>
          <p:nvPr/>
        </p:nvSpPr>
        <p:spPr>
          <a:xfrm>
            <a:off x="0" y="0"/>
            <a:ext cx="31113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Econ Focus</a:t>
            </a:r>
            <a:endParaRPr>
              <a:solidFill>
                <a:schemeClr val="lt1"/>
              </a:solidFill>
            </a:endParaRPr>
          </a:p>
        </p:txBody>
      </p:sp>
      <p:sp>
        <p:nvSpPr>
          <p:cNvPr id="350" name="Google Shape;350;p43"/>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51" name="Google Shape;351;p43"/>
          <p:cNvSpPr txBox="1"/>
          <p:nvPr>
            <p:ph type="title"/>
          </p:nvPr>
        </p:nvSpPr>
        <p:spPr>
          <a:xfrm>
            <a:off x="264575"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p:txBody>
      </p:sp>
      <p:pic>
        <p:nvPicPr>
          <p:cNvPr id="352" name="Google Shape;352;p43"/>
          <p:cNvPicPr preferRelativeResize="0"/>
          <p:nvPr/>
        </p:nvPicPr>
        <p:blipFill>
          <a:blip r:embed="rId3">
            <a:alphaModFix/>
          </a:blip>
          <a:stretch>
            <a:fillRect/>
          </a:stretch>
        </p:blipFill>
        <p:spPr>
          <a:xfrm>
            <a:off x="0" y="3488586"/>
            <a:ext cx="9144000" cy="1525678"/>
          </a:xfrm>
          <a:prstGeom prst="rect">
            <a:avLst/>
          </a:prstGeom>
          <a:noFill/>
          <a:ln>
            <a:noFill/>
          </a:ln>
        </p:spPr>
      </p:pic>
      <p:pic>
        <p:nvPicPr>
          <p:cNvPr id="353" name="Google Shape;353;p43"/>
          <p:cNvPicPr preferRelativeResize="0"/>
          <p:nvPr/>
        </p:nvPicPr>
        <p:blipFill>
          <a:blip r:embed="rId4">
            <a:alphaModFix/>
          </a:blip>
          <a:stretch>
            <a:fillRect/>
          </a:stretch>
        </p:blipFill>
        <p:spPr>
          <a:xfrm>
            <a:off x="112675" y="676900"/>
            <a:ext cx="4671825" cy="1765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p:nvPr/>
        </p:nvSpPr>
        <p:spPr>
          <a:xfrm>
            <a:off x="0" y="0"/>
            <a:ext cx="31113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Econ Focus</a:t>
            </a:r>
            <a:endParaRPr>
              <a:solidFill>
                <a:schemeClr val="lt1"/>
              </a:solidFill>
            </a:endParaRPr>
          </a:p>
        </p:txBody>
      </p:sp>
      <p:sp>
        <p:nvSpPr>
          <p:cNvPr id="359" name="Google Shape;359;p44"/>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60" name="Google Shape;360;p44"/>
          <p:cNvSpPr txBox="1"/>
          <p:nvPr>
            <p:ph type="title"/>
          </p:nvPr>
        </p:nvSpPr>
        <p:spPr>
          <a:xfrm>
            <a:off x="264575"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p:txBody>
      </p:sp>
      <p:pic>
        <p:nvPicPr>
          <p:cNvPr id="361" name="Google Shape;361;p44"/>
          <p:cNvPicPr preferRelativeResize="0"/>
          <p:nvPr/>
        </p:nvPicPr>
        <p:blipFill>
          <a:blip r:embed="rId3">
            <a:alphaModFix/>
          </a:blip>
          <a:stretch>
            <a:fillRect/>
          </a:stretch>
        </p:blipFill>
        <p:spPr>
          <a:xfrm>
            <a:off x="0" y="453525"/>
            <a:ext cx="5463261" cy="4689976"/>
          </a:xfrm>
          <a:prstGeom prst="rect">
            <a:avLst/>
          </a:prstGeom>
          <a:noFill/>
          <a:ln>
            <a:noFill/>
          </a:ln>
        </p:spPr>
      </p:pic>
      <p:pic>
        <p:nvPicPr>
          <p:cNvPr id="362" name="Google Shape;362;p44"/>
          <p:cNvPicPr preferRelativeResize="0"/>
          <p:nvPr/>
        </p:nvPicPr>
        <p:blipFill>
          <a:blip r:embed="rId4">
            <a:alphaModFix/>
          </a:blip>
          <a:stretch>
            <a:fillRect/>
          </a:stretch>
        </p:blipFill>
        <p:spPr>
          <a:xfrm>
            <a:off x="5639600" y="2135129"/>
            <a:ext cx="3504399" cy="3008372"/>
          </a:xfrm>
          <a:prstGeom prst="rect">
            <a:avLst/>
          </a:prstGeom>
          <a:noFill/>
          <a:ln>
            <a:noFill/>
          </a:ln>
        </p:spPr>
      </p:pic>
      <p:sp>
        <p:nvSpPr>
          <p:cNvPr id="363" name="Google Shape;363;p44"/>
          <p:cNvSpPr/>
          <p:nvPr/>
        </p:nvSpPr>
        <p:spPr>
          <a:xfrm>
            <a:off x="6661775" y="1756529"/>
            <a:ext cx="1576422" cy="378594"/>
          </a:xfrm>
          <a:prstGeom prst="flowChartTerminator">
            <a:avLst/>
          </a:prstGeom>
          <a:gradFill>
            <a:gsLst>
              <a:gs pos="0">
                <a:srgbClr val="FFFFFF"/>
              </a:gs>
              <a:gs pos="100000">
                <a:srgbClr val="B3B3B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Overall</a:t>
            </a:r>
            <a:endParaRPr>
              <a:solidFill>
                <a:schemeClr val="lt1"/>
              </a:solidFill>
            </a:endParaRPr>
          </a:p>
        </p:txBody>
      </p:sp>
      <p:sp>
        <p:nvSpPr>
          <p:cNvPr id="364" name="Google Shape;364;p44"/>
          <p:cNvSpPr/>
          <p:nvPr/>
        </p:nvSpPr>
        <p:spPr>
          <a:xfrm>
            <a:off x="3397638" y="74941"/>
            <a:ext cx="1576422" cy="378594"/>
          </a:xfrm>
          <a:prstGeom prst="flowChartTerminator">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Econ Class</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5"/>
          <p:cNvSpPr/>
          <p:nvPr/>
        </p:nvSpPr>
        <p:spPr>
          <a:xfrm>
            <a:off x="0" y="0"/>
            <a:ext cx="31113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Bivariate - Econ Focus</a:t>
            </a:r>
            <a:endParaRPr>
              <a:solidFill>
                <a:schemeClr val="lt1"/>
              </a:solidFill>
            </a:endParaRPr>
          </a:p>
        </p:txBody>
      </p:sp>
      <p:sp>
        <p:nvSpPr>
          <p:cNvPr id="370" name="Google Shape;370;p45"/>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71" name="Google Shape;371;p45"/>
          <p:cNvSpPr txBox="1"/>
          <p:nvPr>
            <p:ph type="title"/>
          </p:nvPr>
        </p:nvSpPr>
        <p:spPr>
          <a:xfrm>
            <a:off x="198125" y="453475"/>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p:txBody>
      </p:sp>
      <p:pic>
        <p:nvPicPr>
          <p:cNvPr id="372" name="Google Shape;372;p45"/>
          <p:cNvPicPr preferRelativeResize="0"/>
          <p:nvPr/>
        </p:nvPicPr>
        <p:blipFill>
          <a:blip r:embed="rId3">
            <a:alphaModFix/>
          </a:blip>
          <a:stretch>
            <a:fillRect/>
          </a:stretch>
        </p:blipFill>
        <p:spPr>
          <a:xfrm>
            <a:off x="527636" y="3404176"/>
            <a:ext cx="8616366" cy="1653425"/>
          </a:xfrm>
          <a:prstGeom prst="rect">
            <a:avLst/>
          </a:prstGeom>
          <a:noFill/>
          <a:ln>
            <a:noFill/>
          </a:ln>
        </p:spPr>
      </p:pic>
      <p:pic>
        <p:nvPicPr>
          <p:cNvPr id="373" name="Google Shape;373;p45"/>
          <p:cNvPicPr preferRelativeResize="0"/>
          <p:nvPr/>
        </p:nvPicPr>
        <p:blipFill>
          <a:blip r:embed="rId4">
            <a:alphaModFix/>
          </a:blip>
          <a:stretch>
            <a:fillRect/>
          </a:stretch>
        </p:blipFill>
        <p:spPr>
          <a:xfrm>
            <a:off x="527725" y="1667124"/>
            <a:ext cx="8616274" cy="1653425"/>
          </a:xfrm>
          <a:prstGeom prst="rect">
            <a:avLst/>
          </a:prstGeom>
          <a:noFill/>
          <a:ln>
            <a:noFill/>
          </a:ln>
        </p:spPr>
      </p:pic>
      <p:sp>
        <p:nvSpPr>
          <p:cNvPr id="374" name="Google Shape;374;p45"/>
          <p:cNvSpPr/>
          <p:nvPr/>
        </p:nvSpPr>
        <p:spPr>
          <a:xfrm>
            <a:off x="4572001" y="-25"/>
            <a:ext cx="2677200" cy="1075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Inflight Wifi Service </a:t>
            </a:r>
            <a:r>
              <a:rPr lang="en-GB" sz="800">
                <a:solidFill>
                  <a:srgbClr val="7D2CB3"/>
                </a:solidFill>
                <a:highlight>
                  <a:schemeClr val="lt1"/>
                </a:highlight>
              </a:rPr>
              <a:t>⬤</a:t>
            </a:r>
            <a:r>
              <a:rPr lang="en-GB" sz="800">
                <a:solidFill>
                  <a:srgbClr val="FF00FF"/>
                </a:solidFill>
                <a:highlight>
                  <a:schemeClr val="lt1"/>
                </a:highlight>
              </a:rPr>
              <a:t> </a:t>
            </a:r>
            <a:r>
              <a:rPr lang="en-GB" sz="800">
                <a:solidFill>
                  <a:srgbClr val="CC4125"/>
                </a:solidFill>
                <a:highlight>
                  <a:schemeClr val="lt1"/>
                </a:highlight>
              </a:rPr>
              <a:t>⬤ </a:t>
            </a:r>
            <a:r>
              <a:rPr lang="en-GB" sz="800">
                <a:solidFill>
                  <a:srgbClr val="85200C"/>
                </a:solidFill>
                <a:highlight>
                  <a:schemeClr val="lt1"/>
                </a:highlight>
              </a:rPr>
              <a:t>⬤</a:t>
            </a:r>
            <a:r>
              <a:rPr lang="en-GB" sz="800">
                <a:solidFill>
                  <a:srgbClr val="CC4125"/>
                </a:solidFill>
                <a:highlight>
                  <a:schemeClr val="lt1"/>
                </a:highlight>
              </a:rPr>
              <a:t> </a:t>
            </a:r>
            <a:endParaRPr sz="800">
              <a:solidFill>
                <a:srgbClr val="CC4125"/>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Departure/Arrival Time Convenient </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Ease of Online Booking </a:t>
            </a:r>
            <a:r>
              <a:rPr lang="en-GB" sz="800">
                <a:solidFill>
                  <a:srgbClr val="7D2CB3"/>
                </a:solidFill>
                <a:highlight>
                  <a:schemeClr val="lt1"/>
                </a:highlight>
              </a:rPr>
              <a:t>⬤</a:t>
            </a:r>
            <a:r>
              <a:rPr lang="en-GB" sz="800">
                <a:solidFill>
                  <a:srgbClr val="00FFFF"/>
                </a:solidFill>
                <a:highlight>
                  <a:schemeClr val="lt1"/>
                </a:highlight>
              </a:rPr>
              <a:t> </a:t>
            </a:r>
            <a:r>
              <a:rPr lang="en-GB" sz="800">
                <a:solidFill>
                  <a:srgbClr val="CC4125"/>
                </a:solidFill>
                <a:highlight>
                  <a:schemeClr val="lt1"/>
                </a:highlight>
              </a:rPr>
              <a:t>⬤ </a:t>
            </a:r>
            <a:r>
              <a:rPr lang="en-GB" sz="800">
                <a:solidFill>
                  <a:srgbClr val="85200C"/>
                </a:solidFill>
                <a:highlight>
                  <a:schemeClr val="lt1"/>
                </a:highlight>
              </a:rPr>
              <a: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Gate Location </a:t>
            </a:r>
            <a:r>
              <a:rPr lang="en-GB" sz="800">
                <a:solidFill>
                  <a:srgbClr val="7D2CB3"/>
                </a:solidFill>
                <a:highlight>
                  <a:schemeClr val="lt1"/>
                </a:highlight>
              </a:rPr>
              <a: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Food and Drink </a:t>
            </a:r>
            <a:r>
              <a:rPr lang="en-GB" sz="800">
                <a:solidFill>
                  <a:srgbClr val="7D2CB3"/>
                </a:solidFill>
                <a:highlight>
                  <a:schemeClr val="lt1"/>
                </a:highlight>
              </a:rPr>
              <a:t>⬤</a:t>
            </a:r>
            <a:endParaRPr sz="800">
              <a:solidFill>
                <a:srgbClr val="FF00FF"/>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Online Boarding </a:t>
            </a:r>
            <a:r>
              <a:rPr lang="en-GB" sz="800">
                <a:solidFill>
                  <a:srgbClr val="CC4125"/>
                </a:solidFill>
                <a:highlight>
                  <a:schemeClr val="lt1"/>
                </a:highlight>
              </a:rPr>
              <a:t>⬤ </a:t>
            </a:r>
            <a:r>
              <a:rPr lang="en-GB" sz="800">
                <a:solidFill>
                  <a:srgbClr val="85200C"/>
                </a:solidFill>
                <a:highlight>
                  <a:schemeClr val="lt1"/>
                </a:highlight>
              </a:rPr>
              <a: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Seat Comfort</a:t>
            </a:r>
            <a:endParaRPr sz="800"/>
          </a:p>
        </p:txBody>
      </p:sp>
      <p:sp>
        <p:nvSpPr>
          <p:cNvPr id="375" name="Google Shape;375;p45"/>
          <p:cNvSpPr/>
          <p:nvPr/>
        </p:nvSpPr>
        <p:spPr>
          <a:xfrm>
            <a:off x="7003654" y="0"/>
            <a:ext cx="2140347" cy="1075445"/>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Inflight Entertainment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On-board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Leg Room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Baggage Handling</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Check-in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Inflight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Cleanliness</a:t>
            </a:r>
            <a:endParaRPr sz="800"/>
          </a:p>
        </p:txBody>
      </p:sp>
      <p:sp>
        <p:nvSpPr>
          <p:cNvPr id="376" name="Google Shape;376;p45"/>
          <p:cNvSpPr/>
          <p:nvPr/>
        </p:nvSpPr>
        <p:spPr>
          <a:xfrm rot="-5400000">
            <a:off x="-507725" y="2306254"/>
            <a:ext cx="1576422" cy="378594"/>
          </a:xfrm>
          <a:prstGeom prst="flowChartTerminator">
            <a:avLst/>
          </a:prstGeom>
          <a:gradFill>
            <a:gsLst>
              <a:gs pos="0">
                <a:srgbClr val="FFFFFF"/>
              </a:gs>
              <a:gs pos="100000">
                <a:srgbClr val="B3B3B3"/>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Overall</a:t>
            </a:r>
            <a:endParaRPr>
              <a:solidFill>
                <a:schemeClr val="lt1"/>
              </a:solidFill>
            </a:endParaRPr>
          </a:p>
        </p:txBody>
      </p:sp>
      <p:sp>
        <p:nvSpPr>
          <p:cNvPr id="377" name="Google Shape;377;p45"/>
          <p:cNvSpPr/>
          <p:nvPr/>
        </p:nvSpPr>
        <p:spPr>
          <a:xfrm rot="-5400000">
            <a:off x="-507725" y="4041591"/>
            <a:ext cx="1576422" cy="378594"/>
          </a:xfrm>
          <a:prstGeom prst="flowChartTerminator">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Econ Class</a:t>
            </a: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sz="2800">
                <a:solidFill>
                  <a:srgbClr val="1414D2"/>
                </a:solidFill>
              </a:rPr>
              <a:t>Analysis - </a:t>
            </a:r>
            <a:r>
              <a:rPr b="1" lang="en-GB" sz="2800">
                <a:solidFill>
                  <a:srgbClr val="1414D2"/>
                </a:solidFill>
              </a:rPr>
              <a:t>Multivariate</a:t>
            </a:r>
            <a:endParaRPr b="1" sz="2800">
              <a:solidFill>
                <a:srgbClr val="1414D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7"/>
          <p:cNvSpPr txBox="1"/>
          <p:nvPr>
            <p:ph idx="1" type="body"/>
          </p:nvPr>
        </p:nvSpPr>
        <p:spPr>
          <a:xfrm>
            <a:off x="5720950" y="847675"/>
            <a:ext cx="31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8" name="Google Shape;388;p47"/>
          <p:cNvSpPr/>
          <p:nvPr/>
        </p:nvSpPr>
        <p:spPr>
          <a:xfrm>
            <a:off x="0" y="0"/>
            <a:ext cx="31113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Multivariate</a:t>
            </a:r>
            <a:r>
              <a:rPr lang="en-GB">
                <a:solidFill>
                  <a:schemeClr val="lt1"/>
                </a:solidFill>
              </a:rPr>
              <a:t>- Econ Focus</a:t>
            </a:r>
            <a:endParaRPr>
              <a:solidFill>
                <a:schemeClr val="lt1"/>
              </a:solidFill>
            </a:endParaRPr>
          </a:p>
        </p:txBody>
      </p:sp>
      <p:sp>
        <p:nvSpPr>
          <p:cNvPr id="389" name="Google Shape;389;p47"/>
          <p:cNvSpPr/>
          <p:nvPr/>
        </p:nvSpPr>
        <p:spPr>
          <a:xfrm>
            <a:off x="311700" y="5605975"/>
            <a:ext cx="7479600" cy="890400"/>
          </a:xfrm>
          <a:prstGeom prst="wedgeRoundRectCallout">
            <a:avLst>
              <a:gd fmla="val -45868" name="adj1"/>
              <a:gd fmla="val -88236"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90" name="Google Shape;390;p47"/>
          <p:cNvSpPr txBox="1"/>
          <p:nvPr>
            <p:ph type="title"/>
          </p:nvPr>
        </p:nvSpPr>
        <p:spPr>
          <a:xfrm>
            <a:off x="264575"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p:txBody>
      </p:sp>
      <p:pic>
        <p:nvPicPr>
          <p:cNvPr id="391" name="Google Shape;391;p47"/>
          <p:cNvPicPr preferRelativeResize="0"/>
          <p:nvPr/>
        </p:nvPicPr>
        <p:blipFill>
          <a:blip r:embed="rId3">
            <a:alphaModFix/>
          </a:blip>
          <a:stretch>
            <a:fillRect/>
          </a:stretch>
        </p:blipFill>
        <p:spPr>
          <a:xfrm>
            <a:off x="0" y="1006017"/>
            <a:ext cx="9143999" cy="4137484"/>
          </a:xfrm>
          <a:prstGeom prst="rect">
            <a:avLst/>
          </a:prstGeom>
          <a:noFill/>
          <a:ln>
            <a:noFill/>
          </a:ln>
        </p:spPr>
      </p:pic>
      <p:sp>
        <p:nvSpPr>
          <p:cNvPr id="392" name="Google Shape;392;p47"/>
          <p:cNvSpPr/>
          <p:nvPr/>
        </p:nvSpPr>
        <p:spPr>
          <a:xfrm>
            <a:off x="264575" y="475416"/>
            <a:ext cx="1576422" cy="378594"/>
          </a:xfrm>
          <a:prstGeom prst="flowChartTerminator">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Econ Class</a:t>
            </a:r>
            <a:endParaRPr>
              <a:solidFill>
                <a:schemeClr val="lt1"/>
              </a:solidFill>
            </a:endParaRPr>
          </a:p>
        </p:txBody>
      </p:sp>
      <p:sp>
        <p:nvSpPr>
          <p:cNvPr id="393" name="Google Shape;393;p47"/>
          <p:cNvSpPr/>
          <p:nvPr/>
        </p:nvSpPr>
        <p:spPr>
          <a:xfrm>
            <a:off x="0" y="923200"/>
            <a:ext cx="1992900" cy="383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idx="1" type="body"/>
          </p:nvPr>
        </p:nvSpPr>
        <p:spPr>
          <a:xfrm>
            <a:off x="5720950" y="847675"/>
            <a:ext cx="31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99" name="Google Shape;399;p48"/>
          <p:cNvSpPr/>
          <p:nvPr/>
        </p:nvSpPr>
        <p:spPr>
          <a:xfrm>
            <a:off x="0" y="0"/>
            <a:ext cx="31113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Multivariate- Econ Focus</a:t>
            </a:r>
            <a:endParaRPr>
              <a:solidFill>
                <a:schemeClr val="lt1"/>
              </a:solidFill>
            </a:endParaRPr>
          </a:p>
        </p:txBody>
      </p:sp>
      <p:sp>
        <p:nvSpPr>
          <p:cNvPr id="400" name="Google Shape;400;p48"/>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01" name="Google Shape;401;p48"/>
          <p:cNvSpPr txBox="1"/>
          <p:nvPr>
            <p:ph type="title"/>
          </p:nvPr>
        </p:nvSpPr>
        <p:spPr>
          <a:xfrm>
            <a:off x="264575"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p:txBody>
      </p:sp>
      <p:pic>
        <p:nvPicPr>
          <p:cNvPr id="402" name="Google Shape;402;p48"/>
          <p:cNvPicPr preferRelativeResize="0"/>
          <p:nvPr/>
        </p:nvPicPr>
        <p:blipFill>
          <a:blip r:embed="rId3">
            <a:alphaModFix/>
          </a:blip>
          <a:stretch>
            <a:fillRect/>
          </a:stretch>
        </p:blipFill>
        <p:spPr>
          <a:xfrm>
            <a:off x="0" y="1006021"/>
            <a:ext cx="9143999" cy="4137482"/>
          </a:xfrm>
          <a:prstGeom prst="rect">
            <a:avLst/>
          </a:prstGeom>
          <a:noFill/>
          <a:ln>
            <a:noFill/>
          </a:ln>
        </p:spPr>
      </p:pic>
      <p:sp>
        <p:nvSpPr>
          <p:cNvPr id="403" name="Google Shape;403;p48"/>
          <p:cNvSpPr/>
          <p:nvPr/>
        </p:nvSpPr>
        <p:spPr>
          <a:xfrm>
            <a:off x="1993550" y="475425"/>
            <a:ext cx="1832598" cy="378594"/>
          </a:xfrm>
          <a:prstGeom prst="flowChartTerminator">
            <a:avLst/>
          </a:prstGeom>
          <a:gradFill>
            <a:gsLst>
              <a:gs pos="0">
                <a:srgbClr val="51AB2A"/>
              </a:gs>
              <a:gs pos="100000">
                <a:srgbClr val="203E13"/>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Personal </a:t>
            </a:r>
            <a:r>
              <a:rPr lang="en-GB">
                <a:solidFill>
                  <a:schemeClr val="lt1"/>
                </a:solidFill>
              </a:rPr>
              <a:t> Travel</a:t>
            </a:r>
            <a:endParaRPr>
              <a:solidFill>
                <a:schemeClr val="lt1"/>
              </a:solidFill>
            </a:endParaRPr>
          </a:p>
        </p:txBody>
      </p:sp>
      <p:sp>
        <p:nvSpPr>
          <p:cNvPr id="404" name="Google Shape;404;p48"/>
          <p:cNvSpPr/>
          <p:nvPr/>
        </p:nvSpPr>
        <p:spPr>
          <a:xfrm>
            <a:off x="264575" y="475416"/>
            <a:ext cx="1576422" cy="378594"/>
          </a:xfrm>
          <a:prstGeom prst="flowChartTerminator">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Econ Class</a:t>
            </a:r>
            <a:endParaRPr>
              <a:solidFill>
                <a:schemeClr val="lt1"/>
              </a:solidFill>
            </a:endParaRPr>
          </a:p>
        </p:txBody>
      </p:sp>
      <p:sp>
        <p:nvSpPr>
          <p:cNvPr id="405" name="Google Shape;405;p48"/>
          <p:cNvSpPr/>
          <p:nvPr/>
        </p:nvSpPr>
        <p:spPr>
          <a:xfrm>
            <a:off x="0" y="923200"/>
            <a:ext cx="1992900" cy="383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9"/>
          <p:cNvSpPr txBox="1"/>
          <p:nvPr>
            <p:ph idx="1" type="body"/>
          </p:nvPr>
        </p:nvSpPr>
        <p:spPr>
          <a:xfrm>
            <a:off x="5720950" y="847675"/>
            <a:ext cx="311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11" name="Google Shape;411;p49"/>
          <p:cNvSpPr/>
          <p:nvPr/>
        </p:nvSpPr>
        <p:spPr>
          <a:xfrm>
            <a:off x="0" y="0"/>
            <a:ext cx="3111300" cy="323400"/>
          </a:xfrm>
          <a:prstGeom prst="homePlate">
            <a:avLst>
              <a:gd fmla="val 50000" name="adj"/>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Multivariate- Econ Focus</a:t>
            </a:r>
            <a:endParaRPr>
              <a:solidFill>
                <a:schemeClr val="lt1"/>
              </a:solidFill>
            </a:endParaRPr>
          </a:p>
        </p:txBody>
      </p:sp>
      <p:sp>
        <p:nvSpPr>
          <p:cNvPr id="412" name="Google Shape;412;p49"/>
          <p:cNvSpPr/>
          <p:nvPr/>
        </p:nvSpPr>
        <p:spPr>
          <a:xfrm>
            <a:off x="311700" y="5605975"/>
            <a:ext cx="7479600" cy="890400"/>
          </a:xfrm>
          <a:prstGeom prst="wedgeRoundRectCallout">
            <a:avLst>
              <a:gd fmla="val -45868" name="adj1"/>
              <a:gd fmla="val -88236"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13" name="Google Shape;413;p49"/>
          <p:cNvSpPr txBox="1"/>
          <p:nvPr>
            <p:ph type="title"/>
          </p:nvPr>
        </p:nvSpPr>
        <p:spPr>
          <a:xfrm>
            <a:off x="264575" y="323400"/>
            <a:ext cx="8667900" cy="58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a:p>
            <a:pPr indent="0" lvl="0" marL="0" rtl="0" algn="l">
              <a:spcBef>
                <a:spcPts val="0"/>
              </a:spcBef>
              <a:spcAft>
                <a:spcPts val="0"/>
              </a:spcAft>
              <a:buSzPct val="54395"/>
              <a:buNone/>
            </a:pPr>
            <a:r>
              <a:t/>
            </a:r>
            <a:endParaRPr b="1" sz="1820">
              <a:solidFill>
                <a:srgbClr val="1414D2"/>
              </a:solidFill>
            </a:endParaRPr>
          </a:p>
        </p:txBody>
      </p:sp>
      <p:pic>
        <p:nvPicPr>
          <p:cNvPr id="414" name="Google Shape;414;p49"/>
          <p:cNvPicPr preferRelativeResize="0"/>
          <p:nvPr/>
        </p:nvPicPr>
        <p:blipFill>
          <a:blip r:embed="rId3">
            <a:alphaModFix/>
          </a:blip>
          <a:stretch>
            <a:fillRect/>
          </a:stretch>
        </p:blipFill>
        <p:spPr>
          <a:xfrm>
            <a:off x="0" y="1006025"/>
            <a:ext cx="9143999" cy="4137484"/>
          </a:xfrm>
          <a:prstGeom prst="rect">
            <a:avLst/>
          </a:prstGeom>
          <a:noFill/>
          <a:ln>
            <a:noFill/>
          </a:ln>
        </p:spPr>
      </p:pic>
      <p:sp>
        <p:nvSpPr>
          <p:cNvPr id="415" name="Google Shape;415;p49"/>
          <p:cNvSpPr/>
          <p:nvPr/>
        </p:nvSpPr>
        <p:spPr>
          <a:xfrm>
            <a:off x="1993550" y="475425"/>
            <a:ext cx="1832598" cy="378594"/>
          </a:xfrm>
          <a:prstGeom prst="flowChartTerminator">
            <a:avLst/>
          </a:prstGeom>
          <a:gradFill>
            <a:gsLst>
              <a:gs pos="0">
                <a:srgbClr val="FFC102"/>
              </a:gs>
              <a:gs pos="100000">
                <a:srgbClr val="795C04"/>
              </a:gs>
            </a:gsLst>
            <a:lin ang="18900044"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Business </a:t>
            </a:r>
            <a:r>
              <a:rPr lang="en-GB">
                <a:solidFill>
                  <a:schemeClr val="lt1"/>
                </a:solidFill>
              </a:rPr>
              <a:t>Travel</a:t>
            </a:r>
            <a:endParaRPr>
              <a:solidFill>
                <a:schemeClr val="lt1"/>
              </a:solidFill>
            </a:endParaRPr>
          </a:p>
        </p:txBody>
      </p:sp>
      <p:sp>
        <p:nvSpPr>
          <p:cNvPr id="416" name="Google Shape;416;p49"/>
          <p:cNvSpPr/>
          <p:nvPr/>
        </p:nvSpPr>
        <p:spPr>
          <a:xfrm>
            <a:off x="264575" y="475416"/>
            <a:ext cx="1576422" cy="378594"/>
          </a:xfrm>
          <a:prstGeom prst="flowChartTerminator">
            <a:avLst/>
          </a:prstGeom>
          <a:gradFill>
            <a:gsLst>
              <a:gs pos="0">
                <a:srgbClr val="4A86E8"/>
              </a:gs>
              <a:gs pos="100000">
                <a:srgbClr val="FF6CFF"/>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Econ Class</a:t>
            </a:r>
            <a:endParaRPr>
              <a:solidFill>
                <a:schemeClr val="lt1"/>
              </a:solidFill>
            </a:endParaRPr>
          </a:p>
        </p:txBody>
      </p:sp>
      <p:sp>
        <p:nvSpPr>
          <p:cNvPr id="417" name="Google Shape;417;p49"/>
          <p:cNvSpPr/>
          <p:nvPr/>
        </p:nvSpPr>
        <p:spPr>
          <a:xfrm>
            <a:off x="0" y="923200"/>
            <a:ext cx="1992900" cy="383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Conclusion</a:t>
            </a:r>
            <a:endParaRPr b="1">
              <a:solidFill>
                <a:srgbClr val="1414D2"/>
              </a:solidFill>
            </a:endParaRPr>
          </a:p>
        </p:txBody>
      </p:sp>
      <p:sp>
        <p:nvSpPr>
          <p:cNvPr id="423" name="Google Shape;423;p50"/>
          <p:cNvSpPr txBox="1"/>
          <p:nvPr>
            <p:ph idx="1" type="body"/>
          </p:nvPr>
        </p:nvSpPr>
        <p:spPr>
          <a:xfrm>
            <a:off x="311700" y="847675"/>
            <a:ext cx="8520600" cy="409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2244"/>
                </a:solidFill>
              </a:rPr>
              <a:t>In Order to </a:t>
            </a:r>
            <a:r>
              <a:rPr lang="en-GB">
                <a:solidFill>
                  <a:srgbClr val="002244"/>
                </a:solidFill>
              </a:rPr>
              <a:t>Improve</a:t>
            </a:r>
            <a:r>
              <a:rPr lang="en-GB">
                <a:solidFill>
                  <a:srgbClr val="002244"/>
                </a:solidFill>
              </a:rPr>
              <a:t> Satisfaction Level, </a:t>
            </a:r>
            <a:r>
              <a:rPr lang="en-GB">
                <a:solidFill>
                  <a:srgbClr val="002244"/>
                </a:solidFill>
              </a:rPr>
              <a:t>UA Can Focus on:</a:t>
            </a:r>
            <a:endParaRPr>
              <a:solidFill>
                <a:srgbClr val="002244"/>
              </a:solidFill>
            </a:endParaRPr>
          </a:p>
          <a:p>
            <a:pPr indent="0" lvl="0" marL="0" rtl="0" algn="l">
              <a:spcBef>
                <a:spcPts val="1200"/>
              </a:spcBef>
              <a:spcAft>
                <a:spcPts val="0"/>
              </a:spcAft>
              <a:buNone/>
            </a:pPr>
            <a:r>
              <a:rPr lang="en-GB">
                <a:solidFill>
                  <a:srgbClr val="002244"/>
                </a:solidFill>
              </a:rPr>
              <a:t>For Both Eco- Business/Personal Travellers:</a:t>
            </a:r>
            <a:endParaRPr>
              <a:solidFill>
                <a:srgbClr val="002244"/>
              </a:solidFill>
            </a:endParaRPr>
          </a:p>
          <a:p>
            <a:pPr indent="0" lvl="0" marL="0" rtl="0" algn="l">
              <a:spcBef>
                <a:spcPts val="1200"/>
              </a:spcBef>
              <a:spcAft>
                <a:spcPts val="0"/>
              </a:spcAft>
              <a:buNone/>
            </a:pPr>
            <a:r>
              <a:rPr lang="en-GB">
                <a:solidFill>
                  <a:srgbClr val="002244"/>
                </a:solidFill>
              </a:rPr>
              <a:t>1.	Inflight wifi service </a:t>
            </a:r>
            <a:endParaRPr>
              <a:solidFill>
                <a:srgbClr val="002244"/>
              </a:solidFill>
            </a:endParaRPr>
          </a:p>
          <a:p>
            <a:pPr indent="0" lvl="0" marL="0" rtl="0" algn="l">
              <a:spcBef>
                <a:spcPts val="0"/>
              </a:spcBef>
              <a:spcAft>
                <a:spcPts val="0"/>
              </a:spcAft>
              <a:buNone/>
            </a:pPr>
            <a:r>
              <a:rPr lang="en-GB">
                <a:solidFill>
                  <a:srgbClr val="002244"/>
                </a:solidFill>
              </a:rPr>
              <a:t>3. 	Ease of Online booking </a:t>
            </a:r>
            <a:endParaRPr>
              <a:solidFill>
                <a:srgbClr val="002244"/>
              </a:solidFill>
            </a:endParaRPr>
          </a:p>
          <a:p>
            <a:pPr indent="0" lvl="0" marL="0" rtl="0" algn="l">
              <a:spcBef>
                <a:spcPts val="0"/>
              </a:spcBef>
              <a:spcAft>
                <a:spcPts val="0"/>
              </a:spcAft>
              <a:buNone/>
            </a:pPr>
            <a:r>
              <a:rPr lang="en-GB">
                <a:solidFill>
                  <a:srgbClr val="002244"/>
                </a:solidFill>
              </a:rPr>
              <a:t>6.	Online boarding</a:t>
            </a:r>
            <a:endParaRPr>
              <a:solidFill>
                <a:srgbClr val="002244"/>
              </a:solidFill>
            </a:endParaRPr>
          </a:p>
          <a:p>
            <a:pPr indent="0" lvl="0" marL="0" rtl="0" algn="l">
              <a:spcBef>
                <a:spcPts val="0"/>
              </a:spcBef>
              <a:spcAft>
                <a:spcPts val="0"/>
              </a:spcAft>
              <a:buNone/>
            </a:pPr>
            <a:r>
              <a:t/>
            </a:r>
            <a:endParaRPr>
              <a:solidFill>
                <a:srgbClr val="002244"/>
              </a:solidFill>
            </a:endParaRPr>
          </a:p>
          <a:p>
            <a:pPr indent="0" lvl="0" marL="0" rtl="0" algn="l">
              <a:spcBef>
                <a:spcPts val="0"/>
              </a:spcBef>
              <a:spcAft>
                <a:spcPts val="0"/>
              </a:spcAft>
              <a:buNone/>
            </a:pPr>
            <a:r>
              <a:rPr lang="en-GB">
                <a:solidFill>
                  <a:srgbClr val="002244"/>
                </a:solidFill>
              </a:rPr>
              <a:t>For Eco- Business Travellers(Not just above mentioned but also):</a:t>
            </a:r>
            <a:endParaRPr>
              <a:solidFill>
                <a:srgbClr val="002244"/>
              </a:solidFill>
            </a:endParaRPr>
          </a:p>
          <a:p>
            <a:pPr indent="0" lvl="0" marL="0" rtl="0" algn="l">
              <a:spcBef>
                <a:spcPts val="1200"/>
              </a:spcBef>
              <a:spcAft>
                <a:spcPts val="0"/>
              </a:spcAft>
              <a:buNone/>
            </a:pPr>
            <a:r>
              <a:rPr lang="en-GB">
                <a:solidFill>
                  <a:srgbClr val="002244"/>
                </a:solidFill>
              </a:rPr>
              <a:t>5.	</a:t>
            </a:r>
            <a:r>
              <a:rPr lang="en-GB">
                <a:solidFill>
                  <a:srgbClr val="002244"/>
                </a:solidFill>
              </a:rPr>
              <a:t>"Food and Drink"</a:t>
            </a:r>
            <a:endParaRPr>
              <a:solidFill>
                <a:srgbClr val="002244"/>
              </a:solidFill>
            </a:endParaRPr>
          </a:p>
          <a:p>
            <a:pPr indent="0" lvl="0" marL="0" rtl="0" algn="l">
              <a:spcBef>
                <a:spcPts val="0"/>
              </a:spcBef>
              <a:spcAft>
                <a:spcPts val="0"/>
              </a:spcAft>
              <a:buNone/>
            </a:pPr>
            <a:r>
              <a:rPr lang="en-GB">
                <a:solidFill>
                  <a:srgbClr val="002244"/>
                </a:solidFill>
              </a:rPr>
              <a:t>7.	"Seat </a:t>
            </a:r>
            <a:r>
              <a:rPr lang="en-GB">
                <a:solidFill>
                  <a:srgbClr val="002244"/>
                </a:solidFill>
              </a:rPr>
              <a:t>Comfort</a:t>
            </a:r>
            <a:r>
              <a:rPr lang="en-GB">
                <a:solidFill>
                  <a:srgbClr val="002244"/>
                </a:solidFill>
              </a:rPr>
              <a:t>"</a:t>
            </a:r>
            <a:endParaRPr>
              <a:solidFill>
                <a:srgbClr val="002244"/>
              </a:solidFill>
            </a:endParaRPr>
          </a:p>
          <a:p>
            <a:pPr indent="0" lvl="0" marL="0" rtl="0" algn="l">
              <a:spcBef>
                <a:spcPts val="0"/>
              </a:spcBef>
              <a:spcAft>
                <a:spcPts val="0"/>
              </a:spcAft>
              <a:buNone/>
            </a:pPr>
            <a:r>
              <a:rPr lang="en-GB">
                <a:solidFill>
                  <a:srgbClr val="002244"/>
                </a:solidFill>
              </a:rPr>
              <a:t>8.	"Inflight entertainment"</a:t>
            </a:r>
            <a:endParaRPr>
              <a:solidFill>
                <a:srgbClr val="002244"/>
              </a:solidFill>
            </a:endParaRPr>
          </a:p>
          <a:p>
            <a:pPr indent="0" lvl="0" marL="0" rtl="0" algn="l">
              <a:spcBef>
                <a:spcPts val="0"/>
              </a:spcBef>
              <a:spcAft>
                <a:spcPts val="0"/>
              </a:spcAft>
              <a:buNone/>
            </a:pPr>
            <a:r>
              <a:rPr lang="en-GB">
                <a:solidFill>
                  <a:srgbClr val="002244"/>
                </a:solidFill>
              </a:rPr>
              <a:t>14.	"Cleanliness"</a:t>
            </a:r>
            <a:endParaRPr>
              <a:solidFill>
                <a:srgbClr val="002244"/>
              </a:solidFill>
            </a:endParaRPr>
          </a:p>
        </p:txBody>
      </p:sp>
      <p:pic>
        <p:nvPicPr>
          <p:cNvPr id="424" name="Google Shape;424;p50"/>
          <p:cNvPicPr preferRelativeResize="0"/>
          <p:nvPr/>
        </p:nvPicPr>
        <p:blipFill rotWithShape="1">
          <a:blip r:embed="rId3">
            <a:alphaModFix/>
          </a:blip>
          <a:srcRect b="36624" l="0" r="77884" t="0"/>
          <a:stretch/>
        </p:blipFill>
        <p:spPr>
          <a:xfrm>
            <a:off x="7312276" y="216425"/>
            <a:ext cx="1831726" cy="2375199"/>
          </a:xfrm>
          <a:prstGeom prst="rect">
            <a:avLst/>
          </a:prstGeom>
          <a:noFill/>
          <a:ln>
            <a:noFill/>
          </a:ln>
        </p:spPr>
      </p:pic>
      <p:pic>
        <p:nvPicPr>
          <p:cNvPr id="425" name="Google Shape;425;p50"/>
          <p:cNvPicPr preferRelativeResize="0"/>
          <p:nvPr/>
        </p:nvPicPr>
        <p:blipFill rotWithShape="1">
          <a:blip r:embed="rId4">
            <a:alphaModFix/>
          </a:blip>
          <a:srcRect b="35983" l="0" r="77884" t="0"/>
          <a:stretch/>
        </p:blipFill>
        <p:spPr>
          <a:xfrm>
            <a:off x="7312276" y="2744400"/>
            <a:ext cx="1831726" cy="2399100"/>
          </a:xfrm>
          <a:prstGeom prst="rect">
            <a:avLst/>
          </a:prstGeom>
          <a:noFill/>
          <a:ln>
            <a:noFill/>
          </a:ln>
        </p:spPr>
      </p:pic>
      <p:sp>
        <p:nvSpPr>
          <p:cNvPr id="426" name="Google Shape;426;p50"/>
          <p:cNvSpPr/>
          <p:nvPr/>
        </p:nvSpPr>
        <p:spPr>
          <a:xfrm>
            <a:off x="3284851" y="1797600"/>
            <a:ext cx="2677200" cy="1075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Inflight Wifi Service </a:t>
            </a:r>
            <a:r>
              <a:rPr lang="en-GB" sz="800">
                <a:solidFill>
                  <a:srgbClr val="3D85C6"/>
                </a:solidFill>
                <a:highlight>
                  <a:schemeClr val="lt1"/>
                </a:highlight>
              </a:rPr>
              <a:t>⬤</a:t>
            </a:r>
            <a:r>
              <a:rPr lang="en-GB" sz="800">
                <a:solidFill>
                  <a:srgbClr val="FF00FF"/>
                </a:solidFill>
                <a:highlight>
                  <a:schemeClr val="lt1"/>
                </a:highlight>
              </a:rPr>
              <a:t> </a:t>
            </a:r>
            <a:r>
              <a:rPr lang="en-GB" sz="800">
                <a:solidFill>
                  <a:srgbClr val="CC4125"/>
                </a:solidFill>
                <a:highlight>
                  <a:schemeClr val="lt1"/>
                </a:highlight>
              </a:rPr>
              <a:t>⬤ </a:t>
            </a:r>
            <a:r>
              <a:rPr lang="en-GB" sz="800">
                <a:solidFill>
                  <a:srgbClr val="85200C"/>
                </a:solidFill>
                <a:highlight>
                  <a:schemeClr val="lt1"/>
                </a:highlight>
              </a:rPr>
              <a:t>⬤</a:t>
            </a:r>
            <a:r>
              <a:rPr lang="en-GB" sz="800">
                <a:solidFill>
                  <a:srgbClr val="CC4125"/>
                </a:solidFill>
                <a:highlight>
                  <a:schemeClr val="lt1"/>
                </a:highlight>
              </a:rPr>
              <a:t> </a:t>
            </a:r>
            <a:endParaRPr sz="800">
              <a:solidFill>
                <a:srgbClr val="CC4125"/>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Departure/Arrival Time Convenient </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Ease of Online Booking </a:t>
            </a:r>
            <a:r>
              <a:rPr lang="en-GB" sz="800">
                <a:solidFill>
                  <a:srgbClr val="3D85C6"/>
                </a:solidFill>
                <a:highlight>
                  <a:schemeClr val="lt1"/>
                </a:highlight>
              </a:rPr>
              <a:t>⬤</a:t>
            </a:r>
            <a:r>
              <a:rPr lang="en-GB" sz="800">
                <a:solidFill>
                  <a:srgbClr val="00FFFF"/>
                </a:solidFill>
                <a:highlight>
                  <a:schemeClr val="lt1"/>
                </a:highlight>
              </a:rPr>
              <a:t> </a:t>
            </a:r>
            <a:r>
              <a:rPr lang="en-GB" sz="800">
                <a:solidFill>
                  <a:srgbClr val="CC4125"/>
                </a:solidFill>
                <a:highlight>
                  <a:schemeClr val="lt1"/>
                </a:highlight>
              </a:rPr>
              <a:t>⬤ </a:t>
            </a:r>
            <a:r>
              <a:rPr lang="en-GB" sz="800">
                <a:solidFill>
                  <a:srgbClr val="85200C"/>
                </a:solidFill>
                <a:highlight>
                  <a:schemeClr val="lt1"/>
                </a:highlight>
              </a:rPr>
              <a: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Gate Location </a:t>
            </a:r>
            <a:r>
              <a:rPr lang="en-GB" sz="800">
                <a:solidFill>
                  <a:srgbClr val="3D85C6"/>
                </a:solidFill>
                <a:highlight>
                  <a:schemeClr val="lt1"/>
                </a:highlight>
              </a:rPr>
              <a: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Food and Drink </a:t>
            </a:r>
            <a:r>
              <a:rPr lang="en-GB" sz="800">
                <a:solidFill>
                  <a:srgbClr val="3D85C6"/>
                </a:solidFill>
                <a:highlight>
                  <a:schemeClr val="lt1"/>
                </a:highlight>
              </a:rPr>
              <a:t>⬤</a:t>
            </a:r>
            <a:endParaRPr sz="800">
              <a:solidFill>
                <a:srgbClr val="FF00FF"/>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Online Boarding </a:t>
            </a:r>
            <a:r>
              <a:rPr lang="en-GB" sz="800">
                <a:solidFill>
                  <a:srgbClr val="CC4125"/>
                </a:solidFill>
                <a:highlight>
                  <a:schemeClr val="lt1"/>
                </a:highlight>
              </a:rPr>
              <a:t>⬤ </a:t>
            </a:r>
            <a:r>
              <a:rPr lang="en-GB" sz="800">
                <a:solidFill>
                  <a:srgbClr val="85200C"/>
                </a:solidFill>
                <a:highlight>
                  <a:schemeClr val="lt1"/>
                </a:highlight>
              </a:rPr>
              <a: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a:pPr>
            <a:r>
              <a:rPr lang="en-GB" sz="800">
                <a:solidFill>
                  <a:schemeClr val="dk1"/>
                </a:solidFill>
                <a:latin typeface="Calibri"/>
                <a:ea typeface="Calibri"/>
                <a:cs typeface="Calibri"/>
                <a:sym typeface="Calibri"/>
              </a:rPr>
              <a:t>Seat Comfort</a:t>
            </a:r>
            <a:endParaRPr sz="800"/>
          </a:p>
        </p:txBody>
      </p:sp>
      <p:sp>
        <p:nvSpPr>
          <p:cNvPr id="427" name="Google Shape;427;p50"/>
          <p:cNvSpPr/>
          <p:nvPr/>
        </p:nvSpPr>
        <p:spPr>
          <a:xfrm>
            <a:off x="5411701" y="1797625"/>
            <a:ext cx="1719300" cy="1075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Inflight Entertainment</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On-board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Leg Room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Baggage Handling</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Check-in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Inflight Service</a:t>
            </a:r>
            <a:endParaRPr sz="800">
              <a:solidFill>
                <a:schemeClr val="dk1"/>
              </a:solidFill>
              <a:latin typeface="Calibri"/>
              <a:ea typeface="Calibri"/>
              <a:cs typeface="Calibri"/>
              <a:sym typeface="Calibri"/>
            </a:endParaRPr>
          </a:p>
          <a:p>
            <a:pPr indent="-279400" lvl="0" marL="457200" rtl="0" algn="l">
              <a:spcBef>
                <a:spcPts val="0"/>
              </a:spcBef>
              <a:spcAft>
                <a:spcPts val="0"/>
              </a:spcAft>
              <a:buClr>
                <a:schemeClr val="dk1"/>
              </a:buClr>
              <a:buSzPts val="800"/>
              <a:buFont typeface="Calibri"/>
              <a:buAutoNum type="arabicPeriod" startAt="8"/>
            </a:pPr>
            <a:r>
              <a:rPr lang="en-GB" sz="800">
                <a:solidFill>
                  <a:schemeClr val="dk1"/>
                </a:solidFill>
                <a:latin typeface="Calibri"/>
                <a:ea typeface="Calibri"/>
                <a:cs typeface="Calibri"/>
                <a:sym typeface="Calibri"/>
              </a:rPr>
              <a:t>Cleanliness</a:t>
            </a:r>
            <a:endParaRPr sz="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Discussion</a:t>
            </a:r>
            <a:endParaRPr b="1">
              <a:solidFill>
                <a:srgbClr val="1414D2"/>
              </a:solidFill>
            </a:endParaRPr>
          </a:p>
        </p:txBody>
      </p:sp>
      <p:sp>
        <p:nvSpPr>
          <p:cNvPr id="433" name="Google Shape;433;p51"/>
          <p:cNvSpPr txBox="1"/>
          <p:nvPr>
            <p:ph idx="1" type="body"/>
          </p:nvPr>
        </p:nvSpPr>
        <p:spPr>
          <a:xfrm>
            <a:off x="311700" y="847675"/>
            <a:ext cx="8520600" cy="385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2244"/>
              </a:buClr>
              <a:buSzPts val="1800"/>
              <a:buChar char="●"/>
            </a:pPr>
            <a:r>
              <a:rPr lang="en-GB">
                <a:solidFill>
                  <a:srgbClr val="002244"/>
                </a:solidFill>
              </a:rPr>
              <a:t>Challenges</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Large Scale Dataset</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Analysis Direction</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Time Constraint</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Graph Generation</a:t>
            </a:r>
            <a:br>
              <a:rPr lang="en-GB">
                <a:solidFill>
                  <a:srgbClr val="002244"/>
                </a:solidFill>
              </a:rPr>
            </a:br>
            <a:endParaRPr>
              <a:solidFill>
                <a:srgbClr val="002244"/>
              </a:solidFill>
            </a:endParaRPr>
          </a:p>
          <a:p>
            <a:pPr indent="-342900" lvl="0" marL="457200" rtl="0" algn="l">
              <a:spcBef>
                <a:spcPts val="0"/>
              </a:spcBef>
              <a:spcAft>
                <a:spcPts val="0"/>
              </a:spcAft>
              <a:buClr>
                <a:srgbClr val="002244"/>
              </a:buClr>
              <a:buSzPts val="1800"/>
              <a:buChar char="●"/>
            </a:pPr>
            <a:r>
              <a:rPr lang="en-GB">
                <a:solidFill>
                  <a:srgbClr val="002244"/>
                </a:solidFill>
              </a:rPr>
              <a:t>Limitation</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Lack of Crucial Data (Price)</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U</a:t>
            </a:r>
            <a:r>
              <a:rPr lang="en-GB">
                <a:solidFill>
                  <a:srgbClr val="002244"/>
                </a:solidFill>
              </a:rPr>
              <a:t>nsensitive Satisfaction Level Data (Satisfied vs Neutral or Dissatisfied)</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Unsensitive Interval Data(5-point Scale)</a:t>
            </a:r>
            <a:br>
              <a:rPr lang="en-GB">
                <a:solidFill>
                  <a:srgbClr val="002244"/>
                </a:solidFill>
              </a:rPr>
            </a:br>
            <a:endParaRPr>
              <a:solidFill>
                <a:srgbClr val="002244"/>
              </a:solidFill>
            </a:endParaRPr>
          </a:p>
          <a:p>
            <a:pPr indent="-342900" lvl="0" marL="457200" rtl="0" algn="l">
              <a:spcBef>
                <a:spcPts val="0"/>
              </a:spcBef>
              <a:spcAft>
                <a:spcPts val="0"/>
              </a:spcAft>
              <a:buClr>
                <a:srgbClr val="002244"/>
              </a:buClr>
              <a:buSzPts val="1800"/>
              <a:buChar char="●"/>
            </a:pPr>
            <a:r>
              <a:rPr lang="en-GB">
                <a:solidFill>
                  <a:srgbClr val="002244"/>
                </a:solidFill>
              </a:rPr>
              <a:t>F</a:t>
            </a:r>
            <a:r>
              <a:rPr lang="en-GB">
                <a:solidFill>
                  <a:srgbClr val="002244"/>
                </a:solidFill>
              </a:rPr>
              <a:t>uture Improvement</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Set-up Working Schedule, A</a:t>
            </a:r>
            <a:r>
              <a:rPr lang="en-GB">
                <a:solidFill>
                  <a:srgbClr val="002244"/>
                </a:solidFill>
              </a:rPr>
              <a:t>djust</a:t>
            </a:r>
            <a:r>
              <a:rPr lang="en-GB">
                <a:solidFill>
                  <a:srgbClr val="002244"/>
                </a:solidFill>
              </a:rPr>
              <a:t> Scope if Applicable</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Determine Focus Area Before Conducting Analysis</a:t>
            </a:r>
            <a:endParaRPr>
              <a:solidFill>
                <a:srgbClr val="00224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Dataset Overview</a:t>
            </a:r>
            <a:endParaRPr b="1">
              <a:solidFill>
                <a:srgbClr val="1414D2"/>
              </a:solidFill>
            </a:endParaRPr>
          </a:p>
        </p:txBody>
      </p:sp>
      <p:sp>
        <p:nvSpPr>
          <p:cNvPr id="83" name="Google Shape;83;p16"/>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2244"/>
              </a:buClr>
              <a:buSzPts val="1800"/>
              <a:buChar char="●"/>
            </a:pPr>
            <a:r>
              <a:rPr lang="en-GB">
                <a:solidFill>
                  <a:srgbClr val="002244"/>
                </a:solidFill>
              </a:rPr>
              <a:t>Dataset with 25,976 rows x 24 columns (.csv)</a:t>
            </a:r>
            <a:endParaRPr>
              <a:solidFill>
                <a:srgbClr val="002244"/>
              </a:solidFill>
            </a:endParaRPr>
          </a:p>
          <a:p>
            <a:pPr indent="-342900" lvl="0" marL="457200" rtl="0" algn="l">
              <a:spcBef>
                <a:spcPts val="0"/>
              </a:spcBef>
              <a:spcAft>
                <a:spcPts val="0"/>
              </a:spcAft>
              <a:buClr>
                <a:srgbClr val="002244"/>
              </a:buClr>
              <a:buSzPts val="1800"/>
              <a:buChar char="●"/>
            </a:pPr>
            <a:r>
              <a:rPr lang="en-GB">
                <a:solidFill>
                  <a:srgbClr val="002244"/>
                </a:solidFill>
              </a:rPr>
              <a:t>Categorical </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ID, Gender, Customer Type, Type of Travel, Class, Satisfaction Level, </a:t>
            </a:r>
            <a:r>
              <a:rPr lang="en-GB">
                <a:solidFill>
                  <a:srgbClr val="002244"/>
                </a:solidFill>
              </a:rPr>
              <a:t>14-field scoring(5-point likert scale)</a:t>
            </a:r>
            <a:endParaRPr>
              <a:solidFill>
                <a:srgbClr val="002244"/>
              </a:solidFill>
            </a:endParaRPr>
          </a:p>
          <a:p>
            <a:pPr indent="-342900" lvl="0" marL="457200" rtl="0" algn="l">
              <a:spcBef>
                <a:spcPts val="0"/>
              </a:spcBef>
              <a:spcAft>
                <a:spcPts val="0"/>
              </a:spcAft>
              <a:buClr>
                <a:srgbClr val="002244"/>
              </a:buClr>
              <a:buSzPts val="1800"/>
              <a:buChar char="●"/>
            </a:pPr>
            <a:r>
              <a:rPr lang="en-GB">
                <a:solidFill>
                  <a:srgbClr val="002244"/>
                </a:solidFill>
              </a:rPr>
              <a:t>Numerical</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Age, Flight Distance, Departure and Arrival Delay in Minutes</a:t>
            </a:r>
            <a:endParaRPr>
              <a:solidFill>
                <a:srgbClr val="002244"/>
              </a:solidFill>
            </a:endParaRPr>
          </a:p>
        </p:txBody>
      </p:sp>
      <p:pic>
        <p:nvPicPr>
          <p:cNvPr id="84" name="Google Shape;84;p16"/>
          <p:cNvPicPr preferRelativeResize="0"/>
          <p:nvPr/>
        </p:nvPicPr>
        <p:blipFill>
          <a:blip r:embed="rId3">
            <a:alphaModFix/>
          </a:blip>
          <a:stretch>
            <a:fillRect/>
          </a:stretch>
        </p:blipFill>
        <p:spPr>
          <a:xfrm>
            <a:off x="3440122" y="2771425"/>
            <a:ext cx="5598060" cy="2298825"/>
          </a:xfrm>
          <a:prstGeom prst="rect">
            <a:avLst/>
          </a:prstGeom>
          <a:noFill/>
          <a:ln>
            <a:noFill/>
          </a:ln>
        </p:spPr>
      </p:pic>
      <p:pic>
        <p:nvPicPr>
          <p:cNvPr id="85" name="Google Shape;85;p16"/>
          <p:cNvPicPr preferRelativeResize="0"/>
          <p:nvPr/>
        </p:nvPicPr>
        <p:blipFill>
          <a:blip r:embed="rId4">
            <a:alphaModFix/>
          </a:blip>
          <a:stretch>
            <a:fillRect/>
          </a:stretch>
        </p:blipFill>
        <p:spPr>
          <a:xfrm>
            <a:off x="7506025" y="0"/>
            <a:ext cx="1637975" cy="477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Future Work</a:t>
            </a:r>
            <a:endParaRPr b="1">
              <a:solidFill>
                <a:srgbClr val="1414D2"/>
              </a:solidFill>
            </a:endParaRPr>
          </a:p>
        </p:txBody>
      </p:sp>
      <p:sp>
        <p:nvSpPr>
          <p:cNvPr id="439" name="Google Shape;439;p52"/>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2244"/>
              </a:buClr>
              <a:buSzPts val="1800"/>
              <a:buChar char="●"/>
            </a:pPr>
            <a:r>
              <a:rPr lang="en-GB">
                <a:solidFill>
                  <a:srgbClr val="002244"/>
                </a:solidFill>
              </a:rPr>
              <a:t>Relationship Between Flight Distance/Age and Satisfaction Level/ Other Particular Measurement item</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Time Constraint</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Complexity</a:t>
            </a:r>
            <a:br>
              <a:rPr lang="en-GB">
                <a:solidFill>
                  <a:srgbClr val="002244"/>
                </a:solidFill>
              </a:rPr>
            </a:br>
            <a:endParaRPr>
              <a:solidFill>
                <a:srgbClr val="002244"/>
              </a:solidFill>
            </a:endParaRPr>
          </a:p>
          <a:p>
            <a:pPr indent="-342900" lvl="0" marL="457200" rtl="0" algn="l">
              <a:spcBef>
                <a:spcPts val="0"/>
              </a:spcBef>
              <a:spcAft>
                <a:spcPts val="0"/>
              </a:spcAft>
              <a:buClr>
                <a:srgbClr val="002244"/>
              </a:buClr>
              <a:buSzPts val="1800"/>
              <a:buChar char="●"/>
            </a:pPr>
            <a:r>
              <a:rPr lang="en-GB">
                <a:solidFill>
                  <a:srgbClr val="002244"/>
                </a:solidFill>
              </a:rPr>
              <a:t>Precise Analysis Result</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Area That UA Need Improvement The Most (Resource constraint)</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Logistic Regression(ML)</a:t>
            </a:r>
            <a:endParaRPr>
              <a:solidFill>
                <a:srgbClr val="002244"/>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Reference</a:t>
            </a:r>
            <a:endParaRPr b="1">
              <a:solidFill>
                <a:srgbClr val="1414D2"/>
              </a:solidFill>
            </a:endParaRPr>
          </a:p>
        </p:txBody>
      </p:sp>
      <p:sp>
        <p:nvSpPr>
          <p:cNvPr id="445" name="Google Shape;445;p53"/>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2244"/>
              </a:buClr>
              <a:buSzPts val="1800"/>
              <a:buChar char="●"/>
            </a:pPr>
            <a:r>
              <a:rPr lang="en-GB">
                <a:solidFill>
                  <a:srgbClr val="002244"/>
                </a:solidFill>
              </a:rPr>
              <a:t>Data Source:</a:t>
            </a:r>
            <a:endParaRPr>
              <a:solidFill>
                <a:srgbClr val="002244"/>
              </a:solidFill>
            </a:endParaRPr>
          </a:p>
          <a:p>
            <a:pPr indent="-317500" lvl="1" marL="914400" rtl="0" algn="l">
              <a:spcBef>
                <a:spcPts val="0"/>
              </a:spcBef>
              <a:spcAft>
                <a:spcPts val="0"/>
              </a:spcAft>
              <a:buClr>
                <a:srgbClr val="002244"/>
              </a:buClr>
              <a:buSzPts val="1400"/>
              <a:buChar char="○"/>
            </a:pPr>
            <a:r>
              <a:rPr lang="en-GB">
                <a:solidFill>
                  <a:srgbClr val="002244"/>
                </a:solidFill>
              </a:rPr>
              <a:t>Airline Passenger Satisfaction, </a:t>
            </a:r>
            <a:r>
              <a:rPr lang="en-GB" u="sng">
                <a:solidFill>
                  <a:schemeClr val="hlink"/>
                </a:solidFill>
                <a:hlinkClick r:id="rId3"/>
              </a:rPr>
              <a:t>https://www.kaggle.com/datasets/teejmahal20/airline-passenger-satisfaction</a:t>
            </a:r>
            <a:r>
              <a:rPr lang="en-GB">
                <a:solidFill>
                  <a:srgbClr val="002244"/>
                </a:solidFill>
              </a:rPr>
              <a:t> </a:t>
            </a:r>
            <a:endParaRPr>
              <a:solidFill>
                <a:srgbClr val="002244"/>
              </a:solidFill>
            </a:endParaRPr>
          </a:p>
          <a:p>
            <a:pPr indent="0" lvl="0" marL="0" rtl="0" algn="l">
              <a:spcBef>
                <a:spcPts val="1200"/>
              </a:spcBef>
              <a:spcAft>
                <a:spcPts val="1200"/>
              </a:spcAft>
              <a:buNone/>
            </a:pPr>
            <a:r>
              <a:t/>
            </a:r>
            <a:endParaRPr>
              <a:solidFill>
                <a:srgbClr val="002244"/>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4"/>
          <p:cNvSpPr txBox="1"/>
          <p:nvPr>
            <p:ph type="title"/>
          </p:nvPr>
        </p:nvSpPr>
        <p:spPr>
          <a:xfrm>
            <a:off x="3741975" y="2356975"/>
            <a:ext cx="477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220">
                <a:solidFill>
                  <a:srgbClr val="1414D2"/>
                </a:solidFill>
              </a:rPr>
              <a:t>Q &amp; A</a:t>
            </a:r>
            <a:endParaRPr b="1" sz="3220">
              <a:solidFill>
                <a:srgbClr val="1414D2"/>
              </a:solidFill>
            </a:endParaRPr>
          </a:p>
        </p:txBody>
      </p:sp>
      <p:pic>
        <p:nvPicPr>
          <p:cNvPr descr="preencoded.png" id="451" name="Google Shape;451;p54"/>
          <p:cNvPicPr preferRelativeResize="0"/>
          <p:nvPr/>
        </p:nvPicPr>
        <p:blipFill rotWithShape="1">
          <a:blip r:embed="rId3">
            <a:alphaModFix/>
          </a:blip>
          <a:srcRect b="0" l="0" r="0" t="0"/>
          <a:stretch/>
        </p:blipFill>
        <p:spPr>
          <a:xfrm>
            <a:off x="0" y="-5"/>
            <a:ext cx="3429018" cy="5143500"/>
          </a:xfrm>
          <a:prstGeom prst="rect">
            <a:avLst/>
          </a:prstGeom>
          <a:noFill/>
          <a:ln>
            <a:noFill/>
          </a:ln>
        </p:spPr>
      </p:pic>
      <p:sp>
        <p:nvSpPr>
          <p:cNvPr id="452" name="Google Shape;452;p54"/>
          <p:cNvSpPr/>
          <p:nvPr/>
        </p:nvSpPr>
        <p:spPr>
          <a:xfrm>
            <a:off x="3875875" y="3066175"/>
            <a:ext cx="3753600" cy="73500"/>
          </a:xfrm>
          <a:prstGeom prst="roundRect">
            <a:avLst>
              <a:gd fmla="val 16667" name="adj"/>
            </a:avLst>
          </a:prstGeom>
          <a:solidFill>
            <a:srgbClr val="1414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a:solidFill>
                  <a:srgbClr val="1414D2"/>
                </a:solidFill>
              </a:rPr>
              <a:t>End of Presentation</a:t>
            </a:r>
            <a:endParaRPr b="1">
              <a:solidFill>
                <a:srgbClr val="1414D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Dataset Overview</a:t>
            </a:r>
            <a:endParaRPr b="1">
              <a:solidFill>
                <a:srgbClr val="1414D2"/>
              </a:solidFill>
            </a:endParaRPr>
          </a:p>
        </p:txBody>
      </p:sp>
      <p:pic>
        <p:nvPicPr>
          <p:cNvPr id="91" name="Google Shape;91;p17"/>
          <p:cNvPicPr preferRelativeResize="0"/>
          <p:nvPr/>
        </p:nvPicPr>
        <p:blipFill>
          <a:blip r:embed="rId3">
            <a:alphaModFix/>
          </a:blip>
          <a:stretch>
            <a:fillRect/>
          </a:stretch>
        </p:blipFill>
        <p:spPr>
          <a:xfrm>
            <a:off x="7506025" y="0"/>
            <a:ext cx="1637975" cy="477625"/>
          </a:xfrm>
          <a:prstGeom prst="rect">
            <a:avLst/>
          </a:prstGeom>
          <a:noFill/>
          <a:ln>
            <a:noFill/>
          </a:ln>
        </p:spPr>
      </p:pic>
      <p:graphicFrame>
        <p:nvGraphicFramePr>
          <p:cNvPr id="92" name="Google Shape;92;p17"/>
          <p:cNvGraphicFramePr/>
          <p:nvPr/>
        </p:nvGraphicFramePr>
        <p:xfrm>
          <a:off x="451975" y="917550"/>
          <a:ext cx="3000000" cy="3000000"/>
        </p:xfrm>
        <a:graphic>
          <a:graphicData uri="http://schemas.openxmlformats.org/drawingml/2006/table">
            <a:tbl>
              <a:tblPr>
                <a:noFill/>
                <a:tableStyleId>{408D0E36-E6E9-42E1-9DCC-C5F6B944CE71}</a:tableStyleId>
              </a:tblPr>
              <a:tblGrid>
                <a:gridCol w="2631825"/>
                <a:gridCol w="2980775"/>
                <a:gridCol w="1260800"/>
                <a:gridCol w="1647175"/>
              </a:tblGrid>
              <a:tr h="381000">
                <a:tc>
                  <a:txBody>
                    <a:bodyPr/>
                    <a:lstStyle/>
                    <a:p>
                      <a:pPr indent="0" lvl="0" marL="0" rtl="0" algn="l">
                        <a:spcBef>
                          <a:spcPts val="0"/>
                        </a:spcBef>
                        <a:spcAft>
                          <a:spcPts val="0"/>
                        </a:spcAft>
                        <a:buNone/>
                      </a:pPr>
                      <a:r>
                        <a:rPr b="1" lang="en-GB" sz="1100">
                          <a:solidFill>
                            <a:schemeClr val="dk1"/>
                          </a:solidFill>
                          <a:latin typeface="Calibri"/>
                          <a:ea typeface="Calibri"/>
                          <a:cs typeface="Calibri"/>
                          <a:sym typeface="Calibri"/>
                        </a:rPr>
                        <a:t>Attribute</a:t>
                      </a:r>
                      <a:endParaRPr>
                        <a:latin typeface="Calibri"/>
                        <a:ea typeface="Calibri"/>
                        <a:cs typeface="Calibri"/>
                        <a:sym typeface="Calibri"/>
                      </a:endParaRPr>
                    </a:p>
                  </a:txBody>
                  <a:tcPr marT="72000" marB="72000"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b="1" lang="en-GB" sz="1100">
                          <a:solidFill>
                            <a:schemeClr val="dk1"/>
                          </a:solidFill>
                          <a:latin typeface="Calibri"/>
                          <a:ea typeface="Calibri"/>
                          <a:cs typeface="Calibri"/>
                          <a:sym typeface="Calibri"/>
                        </a:rPr>
                        <a:t>Values</a:t>
                      </a:r>
                      <a:endParaRPr>
                        <a:latin typeface="Calibri"/>
                        <a:ea typeface="Calibri"/>
                        <a:cs typeface="Calibri"/>
                        <a:sym typeface="Calibri"/>
                      </a:endParaRPr>
                    </a:p>
                  </a:txBody>
                  <a:tcPr marT="72000" marB="72000"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b="1" lang="en-GB" sz="1100">
                          <a:solidFill>
                            <a:schemeClr val="dk1"/>
                          </a:solidFill>
                          <a:latin typeface="Calibri"/>
                          <a:ea typeface="Calibri"/>
                          <a:cs typeface="Calibri"/>
                          <a:sym typeface="Calibri"/>
                        </a:rPr>
                        <a:t>Type</a:t>
                      </a:r>
                      <a:endParaRPr>
                        <a:latin typeface="Calibri"/>
                        <a:ea typeface="Calibri"/>
                        <a:cs typeface="Calibri"/>
                        <a:sym typeface="Calibri"/>
                      </a:endParaRPr>
                    </a:p>
                  </a:txBody>
                  <a:tcPr marT="72000" marB="72000"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b="1" lang="en-GB" sz="1100">
                          <a:solidFill>
                            <a:schemeClr val="dk1"/>
                          </a:solidFill>
                          <a:latin typeface="Calibri"/>
                          <a:ea typeface="Calibri"/>
                          <a:cs typeface="Calibri"/>
                          <a:sym typeface="Calibri"/>
                        </a:rPr>
                        <a:t>Scales of Measurement</a:t>
                      </a:r>
                      <a:endParaRPr>
                        <a:latin typeface="Calibri"/>
                        <a:ea typeface="Calibri"/>
                        <a:cs typeface="Calibri"/>
                        <a:sym typeface="Calibri"/>
                      </a:endParaRPr>
                    </a:p>
                  </a:txBody>
                  <a:tcPr marT="72000" marB="72000" marR="91425" marL="91425">
                    <a:solidFill>
                      <a:srgbClr val="FFFFFF"/>
                    </a:solidFill>
                  </a:tcPr>
                </a:tc>
              </a:tr>
              <a:tr h="381000">
                <a:tc>
                  <a:txBody>
                    <a:bodyPr/>
                    <a:lstStyle/>
                    <a:p>
                      <a:pPr indent="0" lvl="0" marL="0" rtl="0" algn="l">
                        <a:spcBef>
                          <a:spcPts val="0"/>
                        </a:spcBef>
                        <a:spcAft>
                          <a:spcPts val="0"/>
                        </a:spcAft>
                        <a:buNone/>
                      </a:pPr>
                      <a:r>
                        <a:rPr lang="en-GB">
                          <a:latin typeface="Calibri"/>
                          <a:ea typeface="Calibri"/>
                          <a:cs typeface="Calibri"/>
                          <a:sym typeface="Calibri"/>
                        </a:rPr>
                        <a:t>Gender</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Male, Female</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Categorical</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Nominal</a:t>
                      </a:r>
                      <a:endParaRPr>
                        <a:latin typeface="Calibri"/>
                        <a:ea typeface="Calibri"/>
                        <a:cs typeface="Calibri"/>
                        <a:sym typeface="Calibri"/>
                      </a:endParaRPr>
                    </a:p>
                  </a:txBody>
                  <a:tcPr marT="72000" marB="72000" marR="91425" marL="91425"/>
                </a:tc>
              </a:tr>
              <a:tr h="381000">
                <a:tc>
                  <a:txBody>
                    <a:bodyPr/>
                    <a:lstStyle/>
                    <a:p>
                      <a:pPr indent="0" lvl="0" marL="0" rtl="0" algn="l">
                        <a:spcBef>
                          <a:spcPts val="0"/>
                        </a:spcBef>
                        <a:spcAft>
                          <a:spcPts val="0"/>
                        </a:spcAft>
                        <a:buNone/>
                      </a:pPr>
                      <a:r>
                        <a:rPr lang="en-GB">
                          <a:latin typeface="Calibri"/>
                          <a:ea typeface="Calibri"/>
                          <a:cs typeface="Calibri"/>
                          <a:sym typeface="Calibri"/>
                        </a:rPr>
                        <a:t>Customer Type</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None/>
                      </a:pPr>
                      <a:r>
                        <a:rPr lang="en-GB">
                          <a:latin typeface="Calibri"/>
                          <a:ea typeface="Calibri"/>
                          <a:cs typeface="Calibri"/>
                          <a:sym typeface="Calibri"/>
                        </a:rPr>
                        <a:t>Loyal, Disloyal</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None/>
                      </a:pPr>
                      <a:r>
                        <a:rPr lang="en-GB">
                          <a:latin typeface="Calibri"/>
                          <a:ea typeface="Calibri"/>
                          <a:cs typeface="Calibri"/>
                          <a:sym typeface="Calibri"/>
                        </a:rPr>
                        <a:t>Categorical</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None/>
                      </a:pPr>
                      <a:r>
                        <a:rPr lang="en-GB">
                          <a:solidFill>
                            <a:schemeClr val="dk1"/>
                          </a:solidFill>
                          <a:latin typeface="Calibri"/>
                          <a:ea typeface="Calibri"/>
                          <a:cs typeface="Calibri"/>
                          <a:sym typeface="Calibri"/>
                        </a:rPr>
                        <a:t>Nominal</a:t>
                      </a:r>
                      <a:endParaRPr>
                        <a:latin typeface="Calibri"/>
                        <a:ea typeface="Calibri"/>
                        <a:cs typeface="Calibri"/>
                        <a:sym typeface="Calibri"/>
                      </a:endParaRPr>
                    </a:p>
                  </a:txBody>
                  <a:tcPr marT="72000" marB="72000" marR="91425" marL="91425"/>
                </a:tc>
              </a:tr>
              <a:tr h="381000">
                <a:tc>
                  <a:txBody>
                    <a:bodyPr/>
                    <a:lstStyle/>
                    <a:p>
                      <a:pPr indent="0" lvl="0" marL="0" rtl="0" algn="l">
                        <a:spcBef>
                          <a:spcPts val="0"/>
                        </a:spcBef>
                        <a:spcAft>
                          <a:spcPts val="0"/>
                        </a:spcAft>
                        <a:buNone/>
                      </a:pPr>
                      <a:r>
                        <a:rPr lang="en-GB">
                          <a:latin typeface="Calibri"/>
                          <a:ea typeface="Calibri"/>
                          <a:cs typeface="Calibri"/>
                          <a:sym typeface="Calibri"/>
                        </a:rPr>
                        <a:t>Age</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None/>
                      </a:pPr>
                      <a:r>
                        <a:rPr lang="en-GB">
                          <a:latin typeface="Calibri"/>
                          <a:ea typeface="Calibri"/>
                          <a:cs typeface="Calibri"/>
                          <a:sym typeface="Calibri"/>
                        </a:rPr>
                        <a:t>Actual age of the passenger (in years)</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None/>
                      </a:pPr>
                      <a:r>
                        <a:rPr lang="en-GB">
                          <a:latin typeface="Calibri"/>
                          <a:ea typeface="Calibri"/>
                          <a:cs typeface="Calibri"/>
                          <a:sym typeface="Calibri"/>
                        </a:rPr>
                        <a:t>Numerical</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None/>
                      </a:pPr>
                      <a:r>
                        <a:rPr lang="en-GB">
                          <a:latin typeface="Calibri"/>
                          <a:ea typeface="Calibri"/>
                          <a:cs typeface="Calibri"/>
                          <a:sym typeface="Calibri"/>
                        </a:rPr>
                        <a:t>Ratio</a:t>
                      </a:r>
                      <a:endParaRPr>
                        <a:latin typeface="Calibri"/>
                        <a:ea typeface="Calibri"/>
                        <a:cs typeface="Calibri"/>
                        <a:sym typeface="Calibri"/>
                      </a:endParaRPr>
                    </a:p>
                  </a:txBody>
                  <a:tcPr marT="72000" marB="72000" marR="91425" marL="91425"/>
                </a:tc>
              </a:tr>
              <a:tr h="381000">
                <a:tc>
                  <a:txBody>
                    <a:bodyPr/>
                    <a:lstStyle/>
                    <a:p>
                      <a:pPr indent="0" lvl="0" marL="0" rtl="0" algn="l">
                        <a:spcBef>
                          <a:spcPts val="0"/>
                        </a:spcBef>
                        <a:spcAft>
                          <a:spcPts val="0"/>
                        </a:spcAft>
                        <a:buNone/>
                      </a:pPr>
                      <a:r>
                        <a:rPr lang="en-GB">
                          <a:latin typeface="Calibri"/>
                          <a:ea typeface="Calibri"/>
                          <a:cs typeface="Calibri"/>
                          <a:sym typeface="Calibri"/>
                        </a:rPr>
                        <a:t>Type of Travel</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None/>
                      </a:pPr>
                      <a:r>
                        <a:rPr lang="en-GB">
                          <a:latin typeface="Calibri"/>
                          <a:ea typeface="Calibri"/>
                          <a:cs typeface="Calibri"/>
                          <a:sym typeface="Calibri"/>
                        </a:rPr>
                        <a:t>Personal, Business</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None/>
                      </a:pPr>
                      <a:r>
                        <a:rPr lang="en-GB">
                          <a:latin typeface="Calibri"/>
                          <a:ea typeface="Calibri"/>
                          <a:cs typeface="Calibri"/>
                          <a:sym typeface="Calibri"/>
                        </a:rPr>
                        <a:t>Categorical</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Nominal</a:t>
                      </a:r>
                      <a:endParaRPr>
                        <a:latin typeface="Calibri"/>
                        <a:ea typeface="Calibri"/>
                        <a:cs typeface="Calibri"/>
                        <a:sym typeface="Calibri"/>
                      </a:endParaRPr>
                    </a:p>
                  </a:txBody>
                  <a:tcPr marT="72000" marB="72000" marR="91425" marL="91425"/>
                </a:tc>
              </a:tr>
              <a:tr h="381000">
                <a:tc>
                  <a:txBody>
                    <a:bodyPr/>
                    <a:lstStyle/>
                    <a:p>
                      <a:pPr indent="0" lvl="0" marL="0" rtl="0" algn="l">
                        <a:spcBef>
                          <a:spcPts val="0"/>
                        </a:spcBef>
                        <a:spcAft>
                          <a:spcPts val="0"/>
                        </a:spcAft>
                        <a:buNone/>
                      </a:pPr>
                      <a:r>
                        <a:rPr lang="en-GB">
                          <a:latin typeface="Calibri"/>
                          <a:ea typeface="Calibri"/>
                          <a:cs typeface="Calibri"/>
                          <a:sym typeface="Calibri"/>
                        </a:rPr>
                        <a:t>Class</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None/>
                      </a:pPr>
                      <a:r>
                        <a:rPr lang="en-GB">
                          <a:latin typeface="Calibri"/>
                          <a:ea typeface="Calibri"/>
                          <a:cs typeface="Calibri"/>
                          <a:sym typeface="Calibri"/>
                        </a:rPr>
                        <a:t>Business, Economy, Economy Plus</a:t>
                      </a:r>
                      <a:endParaRPr>
                        <a:latin typeface="Calibri"/>
                        <a:ea typeface="Calibri"/>
                        <a:cs typeface="Calibri"/>
                        <a:sym typeface="Calibri"/>
                      </a:endParaRPr>
                    </a:p>
                  </a:txBody>
                  <a:tcPr marT="72000" marB="72000" marR="91425" marL="91425"/>
                </a:tc>
                <a:tc>
                  <a:txBody>
                    <a:bodyPr/>
                    <a:lstStyle/>
                    <a:p>
                      <a:pPr indent="0" lvl="0" marL="0" rtl="0" algn="l">
                        <a:spcBef>
                          <a:spcPts val="0"/>
                        </a:spcBef>
                        <a:spcAft>
                          <a:spcPts val="0"/>
                        </a:spcAft>
                        <a:buNone/>
                      </a:pPr>
                      <a:r>
                        <a:rPr lang="en-GB">
                          <a:latin typeface="Calibri"/>
                          <a:ea typeface="Calibri"/>
                          <a:cs typeface="Calibri"/>
                          <a:sym typeface="Calibri"/>
                        </a:rPr>
                        <a:t>Categorical</a:t>
                      </a:r>
                      <a:endParaRPr>
                        <a:latin typeface="Calibri"/>
                        <a:ea typeface="Calibri"/>
                        <a:cs typeface="Calibri"/>
                        <a:sym typeface="Calibri"/>
                      </a:endParaRPr>
                    </a:p>
                  </a:txBody>
                  <a:tcPr marT="72000" marB="72000"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Nominal</a:t>
                      </a:r>
                      <a:endParaRPr>
                        <a:latin typeface="Calibri"/>
                        <a:ea typeface="Calibri"/>
                        <a:cs typeface="Calibri"/>
                        <a:sym typeface="Calibri"/>
                      </a:endParaRPr>
                    </a:p>
                  </a:txBody>
                  <a:tcPr marT="72000" marB="72000"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latin typeface="Calibri"/>
                          <a:ea typeface="Calibri"/>
                          <a:cs typeface="Calibri"/>
                          <a:sym typeface="Calibri"/>
                        </a:rPr>
                        <a:t>Flight Distance</a:t>
                      </a:r>
                      <a:endParaRPr>
                        <a:latin typeface="Calibri"/>
                        <a:ea typeface="Calibri"/>
                        <a:cs typeface="Calibri"/>
                        <a:sym typeface="Calibri"/>
                      </a:endParaRPr>
                    </a:p>
                  </a:txBody>
                  <a:tcPr marT="72000" marB="72000"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Distance of the Flight (nautical miles)</a:t>
                      </a:r>
                      <a:endParaRPr>
                        <a:latin typeface="Calibri"/>
                        <a:ea typeface="Calibri"/>
                        <a:cs typeface="Calibri"/>
                        <a:sym typeface="Calibri"/>
                      </a:endParaRPr>
                    </a:p>
                  </a:txBody>
                  <a:tcPr marT="72000" marB="72000"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Numerical</a:t>
                      </a:r>
                      <a:endParaRPr>
                        <a:latin typeface="Calibri"/>
                        <a:ea typeface="Calibri"/>
                        <a:cs typeface="Calibri"/>
                        <a:sym typeface="Calibri"/>
                      </a:endParaRPr>
                    </a:p>
                  </a:txBody>
                  <a:tcPr marT="72000" marB="72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Ratio</a:t>
                      </a:r>
                      <a:endParaRPr>
                        <a:latin typeface="Calibri"/>
                        <a:ea typeface="Calibri"/>
                        <a:cs typeface="Calibri"/>
                        <a:sym typeface="Calibri"/>
                      </a:endParaRPr>
                    </a:p>
                  </a:txBody>
                  <a:tcPr marT="72000" marB="72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0575">
                <a:tc gridSpan="4">
                  <a:txBody>
                    <a:bodyPr/>
                    <a:lstStyle/>
                    <a:p>
                      <a:pPr indent="-317500" lvl="0" marL="457200" rtl="0" algn="l">
                        <a:spcBef>
                          <a:spcPts val="0"/>
                        </a:spcBef>
                        <a:spcAft>
                          <a:spcPts val="0"/>
                        </a:spcAft>
                        <a:buSzPts val="1400"/>
                        <a:buFont typeface="Calibri"/>
                        <a:buChar char="➔"/>
                      </a:pPr>
                      <a:r>
                        <a:rPr lang="en-GB">
                          <a:latin typeface="Calibri"/>
                          <a:ea typeface="Calibri"/>
                          <a:cs typeface="Calibri"/>
                          <a:sym typeface="Calibri"/>
                        </a:rPr>
                        <a:t>Delay</a:t>
                      </a:r>
                      <a:endParaRPr>
                        <a:latin typeface="Calibri"/>
                        <a:ea typeface="Calibri"/>
                        <a:cs typeface="Calibri"/>
                        <a:sym typeface="Calibri"/>
                      </a:endParaRPr>
                    </a:p>
                  </a:txBody>
                  <a:tcPr marT="72000" marB="72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hMerge="1"/>
                <a:tc hMerge="1"/>
                <a:tc hMerge="1"/>
              </a:tr>
              <a:tr h="381000">
                <a:tc>
                  <a:txBody>
                    <a:bodyPr/>
                    <a:lstStyle/>
                    <a:p>
                      <a:pPr indent="0" lvl="0" marL="0" rtl="0" algn="l">
                        <a:spcBef>
                          <a:spcPts val="0"/>
                        </a:spcBef>
                        <a:spcAft>
                          <a:spcPts val="0"/>
                        </a:spcAft>
                        <a:buNone/>
                      </a:pPr>
                      <a:r>
                        <a:rPr lang="en-GB">
                          <a:latin typeface="Calibri"/>
                          <a:ea typeface="Calibri"/>
                          <a:cs typeface="Calibri"/>
                          <a:sym typeface="Calibri"/>
                        </a:rPr>
                        <a:t>Departure Delay in Minutes</a:t>
                      </a:r>
                      <a:endParaRPr>
                        <a:latin typeface="Calibri"/>
                        <a:ea typeface="Calibri"/>
                        <a:cs typeface="Calibri"/>
                        <a:sym typeface="Calibri"/>
                      </a:endParaRPr>
                    </a:p>
                  </a:txBody>
                  <a:tcPr marT="72000" marB="72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Minutes of Delay before Departure</a:t>
                      </a:r>
                      <a:endParaRPr>
                        <a:latin typeface="Calibri"/>
                        <a:ea typeface="Calibri"/>
                        <a:cs typeface="Calibri"/>
                        <a:sym typeface="Calibri"/>
                      </a:endParaRPr>
                    </a:p>
                  </a:txBody>
                  <a:tcPr marT="72000" marB="72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Numerical</a:t>
                      </a:r>
                      <a:endParaRPr>
                        <a:latin typeface="Calibri"/>
                        <a:ea typeface="Calibri"/>
                        <a:cs typeface="Calibri"/>
                        <a:sym typeface="Calibri"/>
                      </a:endParaRPr>
                    </a:p>
                  </a:txBody>
                  <a:tcPr marT="72000" marB="72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Ratio</a:t>
                      </a:r>
                      <a:endParaRPr>
                        <a:latin typeface="Calibri"/>
                        <a:ea typeface="Calibri"/>
                        <a:cs typeface="Calibri"/>
                        <a:sym typeface="Calibri"/>
                      </a:endParaRPr>
                    </a:p>
                  </a:txBody>
                  <a:tcPr marT="72000" marB="72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latin typeface="Calibri"/>
                          <a:ea typeface="Calibri"/>
                          <a:cs typeface="Calibri"/>
                          <a:sym typeface="Calibri"/>
                        </a:rPr>
                        <a:t>Arrival Delay in Minutes</a:t>
                      </a:r>
                      <a:endParaRPr>
                        <a:latin typeface="Calibri"/>
                        <a:ea typeface="Calibri"/>
                        <a:cs typeface="Calibri"/>
                        <a:sym typeface="Calibri"/>
                      </a:endParaRPr>
                    </a:p>
                  </a:txBody>
                  <a:tcPr marT="72000" marB="72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Minutes of Delay upon Arrival</a:t>
                      </a:r>
                      <a:endParaRPr>
                        <a:latin typeface="Calibri"/>
                        <a:ea typeface="Calibri"/>
                        <a:cs typeface="Calibri"/>
                        <a:sym typeface="Calibri"/>
                      </a:endParaRPr>
                    </a:p>
                  </a:txBody>
                  <a:tcPr marT="72000" marB="72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Numerical</a:t>
                      </a:r>
                      <a:endParaRPr>
                        <a:latin typeface="Calibri"/>
                        <a:ea typeface="Calibri"/>
                        <a:cs typeface="Calibri"/>
                        <a:sym typeface="Calibri"/>
                      </a:endParaRPr>
                    </a:p>
                  </a:txBody>
                  <a:tcPr marT="72000" marB="72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latin typeface="Calibri"/>
                          <a:ea typeface="Calibri"/>
                          <a:cs typeface="Calibri"/>
                          <a:sym typeface="Calibri"/>
                        </a:rPr>
                        <a:t>Ratio</a:t>
                      </a:r>
                      <a:endParaRPr>
                        <a:latin typeface="Calibri"/>
                        <a:ea typeface="Calibri"/>
                        <a:cs typeface="Calibri"/>
                        <a:sym typeface="Calibri"/>
                      </a:endParaRPr>
                    </a:p>
                  </a:txBody>
                  <a:tcPr marT="72000" marB="72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7506025" y="0"/>
            <a:ext cx="1637975" cy="477625"/>
          </a:xfrm>
          <a:prstGeom prst="rect">
            <a:avLst/>
          </a:prstGeom>
          <a:noFill/>
          <a:ln>
            <a:noFill/>
          </a:ln>
        </p:spPr>
      </p:pic>
      <p:graphicFrame>
        <p:nvGraphicFramePr>
          <p:cNvPr id="98" name="Google Shape;98;p18"/>
          <p:cNvGraphicFramePr/>
          <p:nvPr/>
        </p:nvGraphicFramePr>
        <p:xfrm>
          <a:off x="537575" y="477625"/>
          <a:ext cx="3000000" cy="3000000"/>
        </p:xfrm>
        <a:graphic>
          <a:graphicData uri="http://schemas.openxmlformats.org/drawingml/2006/table">
            <a:tbl>
              <a:tblPr>
                <a:noFill/>
                <a:tableStyleId>{408D0E36-E6E9-42E1-9DCC-C5F6B944CE71}</a:tableStyleId>
              </a:tblPr>
              <a:tblGrid>
                <a:gridCol w="3199050"/>
                <a:gridCol w="2220900"/>
                <a:gridCol w="1453450"/>
                <a:gridCol w="1647175"/>
              </a:tblGrid>
              <a:tr h="327250">
                <a:tc>
                  <a:txBody>
                    <a:bodyPr/>
                    <a:lstStyle/>
                    <a:p>
                      <a:pPr indent="0" lvl="0" marL="0" rtl="0" algn="l">
                        <a:spcBef>
                          <a:spcPts val="0"/>
                        </a:spcBef>
                        <a:spcAft>
                          <a:spcPts val="0"/>
                        </a:spcAft>
                        <a:buNone/>
                      </a:pPr>
                      <a:r>
                        <a:rPr b="1" lang="en-GB" sz="1100">
                          <a:solidFill>
                            <a:schemeClr val="dk1"/>
                          </a:solidFill>
                          <a:latin typeface="Calibri"/>
                          <a:ea typeface="Calibri"/>
                          <a:cs typeface="Calibri"/>
                          <a:sym typeface="Calibri"/>
                        </a:rPr>
                        <a:t>Attribute</a:t>
                      </a:r>
                      <a:endParaRPr>
                        <a:latin typeface="Calibri"/>
                        <a:ea typeface="Calibri"/>
                        <a:cs typeface="Calibri"/>
                        <a:sym typeface="Calibri"/>
                      </a:endParaRPr>
                    </a:p>
                  </a:txBody>
                  <a:tcPr marT="91425" marB="91425" marR="91425" marL="91425">
                    <a:solidFill>
                      <a:srgbClr val="FFFFFF"/>
                    </a:solidFill>
                  </a:tcPr>
                </a:tc>
                <a:tc>
                  <a:txBody>
                    <a:bodyPr/>
                    <a:lstStyle/>
                    <a:p>
                      <a:pPr indent="0" lvl="0" marL="0" rtl="0" algn="l">
                        <a:spcBef>
                          <a:spcPts val="0"/>
                        </a:spcBef>
                        <a:spcAft>
                          <a:spcPts val="0"/>
                        </a:spcAft>
                        <a:buNone/>
                      </a:pPr>
                      <a:r>
                        <a:rPr b="1" lang="en-GB" sz="1100">
                          <a:solidFill>
                            <a:schemeClr val="dk1"/>
                          </a:solidFill>
                          <a:latin typeface="Calibri"/>
                          <a:ea typeface="Calibri"/>
                          <a:cs typeface="Calibri"/>
                          <a:sym typeface="Calibri"/>
                        </a:rPr>
                        <a:t>Values</a:t>
                      </a:r>
                      <a:endParaRPr>
                        <a:latin typeface="Calibri"/>
                        <a:ea typeface="Calibri"/>
                        <a:cs typeface="Calibri"/>
                        <a:sym typeface="Calibri"/>
                      </a:endParaRPr>
                    </a:p>
                  </a:txBody>
                  <a:tcPr marT="91425" marB="91425" marR="91425" marL="91425">
                    <a:solidFill>
                      <a:srgbClr val="FFFFFF"/>
                    </a:solidFill>
                  </a:tcPr>
                </a:tc>
                <a:tc>
                  <a:txBody>
                    <a:bodyPr/>
                    <a:lstStyle/>
                    <a:p>
                      <a:pPr indent="0" lvl="0" marL="0" rtl="0" algn="l">
                        <a:spcBef>
                          <a:spcPts val="0"/>
                        </a:spcBef>
                        <a:spcAft>
                          <a:spcPts val="0"/>
                        </a:spcAft>
                        <a:buNone/>
                      </a:pPr>
                      <a:r>
                        <a:rPr b="1" lang="en-GB" sz="1100">
                          <a:solidFill>
                            <a:schemeClr val="dk1"/>
                          </a:solidFill>
                          <a:latin typeface="Calibri"/>
                          <a:ea typeface="Calibri"/>
                          <a:cs typeface="Calibri"/>
                          <a:sym typeface="Calibri"/>
                        </a:rPr>
                        <a:t>Type</a:t>
                      </a:r>
                      <a:endParaRPr>
                        <a:latin typeface="Calibri"/>
                        <a:ea typeface="Calibri"/>
                        <a:cs typeface="Calibri"/>
                        <a:sym typeface="Calibri"/>
                      </a:endParaRPr>
                    </a:p>
                  </a:txBody>
                  <a:tcPr marT="91425" marB="91425" marR="91425" marL="91425">
                    <a:solidFill>
                      <a:srgbClr val="FFFFFF"/>
                    </a:solidFill>
                  </a:tcPr>
                </a:tc>
                <a:tc>
                  <a:txBody>
                    <a:bodyPr/>
                    <a:lstStyle/>
                    <a:p>
                      <a:pPr indent="0" lvl="0" marL="0" rtl="0" algn="l">
                        <a:spcBef>
                          <a:spcPts val="0"/>
                        </a:spcBef>
                        <a:spcAft>
                          <a:spcPts val="0"/>
                        </a:spcAft>
                        <a:buNone/>
                      </a:pPr>
                      <a:r>
                        <a:rPr b="1" lang="en-GB" sz="1100">
                          <a:solidFill>
                            <a:schemeClr val="dk1"/>
                          </a:solidFill>
                          <a:latin typeface="Calibri"/>
                          <a:ea typeface="Calibri"/>
                          <a:cs typeface="Calibri"/>
                          <a:sym typeface="Calibri"/>
                        </a:rPr>
                        <a:t>Scales of Measurement</a:t>
                      </a:r>
                      <a:endParaRPr>
                        <a:latin typeface="Calibri"/>
                        <a:ea typeface="Calibri"/>
                        <a:cs typeface="Calibri"/>
                        <a:sym typeface="Calibri"/>
                      </a:endParaRPr>
                    </a:p>
                  </a:txBody>
                  <a:tcPr marT="91425" marB="91425" marR="91425" marL="91425">
                    <a:solidFill>
                      <a:srgbClr val="FFFFFF"/>
                    </a:solidFill>
                  </a:tcPr>
                </a:tc>
              </a:tr>
              <a:tr h="369950">
                <a:tc gridSpan="4">
                  <a:txBody>
                    <a:bodyPr/>
                    <a:lstStyle/>
                    <a:p>
                      <a:pPr indent="-317500" lvl="0" marL="457200" rtl="0" algn="l">
                        <a:spcBef>
                          <a:spcPts val="0"/>
                        </a:spcBef>
                        <a:spcAft>
                          <a:spcPts val="0"/>
                        </a:spcAft>
                        <a:buSzPts val="1400"/>
                        <a:buFont typeface="Calibri"/>
                        <a:buChar char="➔"/>
                      </a:pPr>
                      <a:r>
                        <a:rPr lang="en-GB">
                          <a:latin typeface="Calibri"/>
                          <a:ea typeface="Calibri"/>
                          <a:cs typeface="Calibri"/>
                          <a:sym typeface="Calibri"/>
                        </a:rPr>
                        <a:t>Satisfaction Score</a:t>
                      </a:r>
                      <a:endParaRPr>
                        <a:latin typeface="Calibri"/>
                        <a:ea typeface="Calibri"/>
                        <a:cs typeface="Calibri"/>
                        <a:sym typeface="Calibri"/>
                      </a:endParaRPr>
                    </a:p>
                  </a:txBody>
                  <a:tcPr marT="91425" marB="91425" marR="91425" marL="91425">
                    <a:solidFill>
                      <a:schemeClr val="lt2"/>
                    </a:solidFill>
                  </a:tcPr>
                </a:tc>
                <a:tc hMerge="1"/>
                <a:tc hMerge="1"/>
                <a:tc hMerge="1"/>
              </a:tr>
              <a:tr h="230325">
                <a:tc rowSpan="14">
                  <a:txBody>
                    <a:bodyPr/>
                    <a:lstStyle/>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Inflight Wifi Service</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Departure/Arrival Time Convenient</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Ease of Online Booking</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Gate Location</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Food and Drink</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Online Boarding</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Seat Comfort</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Inflight Entertainment</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On-board Service</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Leg Room Service</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Baggage Handling</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Check-in Service</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Inflight Service</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GB">
                          <a:latin typeface="Calibri"/>
                          <a:ea typeface="Calibri"/>
                          <a:cs typeface="Calibri"/>
                          <a:sym typeface="Calibri"/>
                        </a:rPr>
                        <a:t>Cleanliness</a:t>
                      </a:r>
                      <a:endParaRPr>
                        <a:latin typeface="Calibri"/>
                        <a:ea typeface="Calibri"/>
                        <a:cs typeface="Calibri"/>
                        <a:sym typeface="Calibri"/>
                      </a:endParaRPr>
                    </a:p>
                  </a:txBody>
                  <a:tcPr marT="91425" marB="91425" marR="91425" marL="91425"/>
                </a:tc>
                <a:tc rowSpan="14">
                  <a:txBody>
                    <a:bodyPr/>
                    <a:lstStyle/>
                    <a:p>
                      <a:pPr indent="0" lvl="0" marL="0" rtl="0" algn="l">
                        <a:spcBef>
                          <a:spcPts val="0"/>
                        </a:spcBef>
                        <a:spcAft>
                          <a:spcPts val="0"/>
                        </a:spcAft>
                        <a:buNone/>
                      </a:pPr>
                      <a:r>
                        <a:rPr lang="en-GB">
                          <a:latin typeface="Calibri"/>
                          <a:ea typeface="Calibri"/>
                          <a:cs typeface="Calibri"/>
                          <a:sym typeface="Calibri"/>
                        </a:rPr>
                        <a:t>0 (not rated), 1, 2, 3, 4, 5</a:t>
                      </a:r>
                      <a:endParaRPr>
                        <a:latin typeface="Calibri"/>
                        <a:ea typeface="Calibri"/>
                        <a:cs typeface="Calibri"/>
                        <a:sym typeface="Calibri"/>
                      </a:endParaRPr>
                    </a:p>
                  </a:txBody>
                  <a:tcPr marT="91425" marB="91425" marR="91425" marL="91425"/>
                </a:tc>
                <a:tc rowSpan="14">
                  <a:txBody>
                    <a:bodyPr/>
                    <a:lstStyle/>
                    <a:p>
                      <a:pPr indent="0" lvl="0" marL="0" rtl="0" algn="l">
                        <a:spcBef>
                          <a:spcPts val="0"/>
                        </a:spcBef>
                        <a:spcAft>
                          <a:spcPts val="0"/>
                        </a:spcAft>
                        <a:buNone/>
                      </a:pPr>
                      <a:r>
                        <a:rPr lang="en-GB">
                          <a:latin typeface="Calibri"/>
                          <a:ea typeface="Calibri"/>
                          <a:cs typeface="Calibri"/>
                          <a:sym typeface="Calibri"/>
                        </a:rPr>
                        <a:t>Categorical</a:t>
                      </a:r>
                      <a:endParaRPr>
                        <a:latin typeface="Calibri"/>
                        <a:ea typeface="Calibri"/>
                        <a:cs typeface="Calibri"/>
                        <a:sym typeface="Calibri"/>
                      </a:endParaRPr>
                    </a:p>
                  </a:txBody>
                  <a:tcPr marT="91425" marB="91425" marR="91425" marL="91425"/>
                </a:tc>
                <a:tc rowSpan="14">
                  <a:txBody>
                    <a:bodyPr/>
                    <a:lstStyle/>
                    <a:p>
                      <a:pPr indent="0" lvl="0" marL="0" rtl="0" algn="l">
                        <a:spcBef>
                          <a:spcPts val="0"/>
                        </a:spcBef>
                        <a:spcAft>
                          <a:spcPts val="0"/>
                        </a:spcAft>
                        <a:buNone/>
                      </a:pPr>
                      <a:r>
                        <a:rPr lang="en-GB">
                          <a:latin typeface="Calibri"/>
                          <a:ea typeface="Calibri"/>
                          <a:cs typeface="Calibri"/>
                          <a:sym typeface="Calibri"/>
                        </a:rPr>
                        <a:t>Ordinal</a:t>
                      </a:r>
                      <a:endParaRPr>
                        <a:latin typeface="Calibri"/>
                        <a:ea typeface="Calibri"/>
                        <a:cs typeface="Calibri"/>
                        <a:sym typeface="Calibri"/>
                      </a:endParaRPr>
                    </a:p>
                  </a:txBody>
                  <a:tcPr marT="91425" marB="91425" marR="91425" marL="91425"/>
                </a:tc>
              </a:tr>
              <a:tr h="230325">
                <a:tc vMerge="1"/>
                <a:tc vMerge="1"/>
                <a:tc vMerge="1"/>
                <a:tc vMerge="1"/>
              </a:tr>
              <a:tr h="230325">
                <a:tc vMerge="1"/>
                <a:tc vMerge="1"/>
                <a:tc vMerge="1"/>
                <a:tc vMerge="1"/>
              </a:tr>
              <a:tr h="230325">
                <a:tc vMerge="1"/>
                <a:tc vMerge="1"/>
                <a:tc vMerge="1"/>
                <a:tc vMerge="1"/>
              </a:tr>
              <a:tr h="230325">
                <a:tc vMerge="1"/>
                <a:tc vMerge="1"/>
                <a:tc vMerge="1"/>
                <a:tc vMerge="1"/>
              </a:tr>
              <a:tr h="230325">
                <a:tc vMerge="1"/>
                <a:tc vMerge="1"/>
                <a:tc vMerge="1"/>
                <a:tc vMerge="1"/>
              </a:tr>
              <a:tr h="230325">
                <a:tc vMerge="1"/>
                <a:tc vMerge="1"/>
                <a:tc vMerge="1"/>
                <a:tc vMerge="1"/>
              </a:tr>
              <a:tr h="230325">
                <a:tc vMerge="1"/>
                <a:tc vMerge="1"/>
                <a:tc vMerge="1"/>
                <a:tc vMerge="1"/>
              </a:tr>
              <a:tr h="230325">
                <a:tc vMerge="1"/>
                <a:tc vMerge="1"/>
                <a:tc vMerge="1"/>
                <a:tc vMerge="1"/>
              </a:tr>
              <a:tr h="230325">
                <a:tc vMerge="1"/>
                <a:tc vMerge="1"/>
                <a:tc vMerge="1"/>
                <a:tc vMerge="1"/>
              </a:tr>
              <a:tr h="230325">
                <a:tc vMerge="1"/>
                <a:tc vMerge="1"/>
                <a:tc vMerge="1"/>
                <a:tc vMerge="1"/>
              </a:tr>
              <a:tr h="230325">
                <a:tc vMerge="1"/>
                <a:tc vMerge="1"/>
                <a:tc vMerge="1"/>
                <a:tc vMerge="1"/>
              </a:tr>
              <a:tr h="230325">
                <a:tc vMerge="1"/>
                <a:tc vMerge="1"/>
                <a:tc vMerge="1"/>
                <a:tc vMerge="1"/>
              </a:tr>
              <a:tr h="100000">
                <a:tc vMerge="1"/>
                <a:tc vMerge="1"/>
                <a:tc vMerge="1"/>
                <a:tc vMerge="1"/>
              </a:tr>
              <a:tr h="481125">
                <a:tc>
                  <a:txBody>
                    <a:bodyPr/>
                    <a:lstStyle/>
                    <a:p>
                      <a:pPr indent="0" lvl="0" marL="0" rtl="0" algn="l">
                        <a:spcBef>
                          <a:spcPts val="0"/>
                        </a:spcBef>
                        <a:spcAft>
                          <a:spcPts val="0"/>
                        </a:spcAft>
                        <a:buNone/>
                      </a:pPr>
                      <a:r>
                        <a:rPr lang="en-GB">
                          <a:latin typeface="Calibri"/>
                          <a:ea typeface="Calibri"/>
                          <a:cs typeface="Calibri"/>
                          <a:sym typeface="Calibri"/>
                        </a:rPr>
                        <a:t>Satisfaction - Airline Satisfaction Level</a:t>
                      </a:r>
                      <a:br>
                        <a:rPr lang="en-GB">
                          <a:latin typeface="Calibri"/>
                          <a:ea typeface="Calibri"/>
                          <a:cs typeface="Calibri"/>
                          <a:sym typeface="Calibri"/>
                        </a:rPr>
                      </a:br>
                      <a:r>
                        <a:rPr lang="en-GB">
                          <a:latin typeface="Calibri"/>
                          <a:ea typeface="Calibri"/>
                          <a:cs typeface="Calibri"/>
                          <a:sym typeface="Calibri"/>
                        </a:rPr>
                        <a:t>(Binary)</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“Satisfaction”, “neutral or dissatisfaction”</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Categorical</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GB">
                          <a:latin typeface="Calibri"/>
                          <a:ea typeface="Calibri"/>
                          <a:cs typeface="Calibri"/>
                          <a:sym typeface="Calibri"/>
                        </a:rPr>
                        <a:t>Nominal</a:t>
                      </a:r>
                      <a:endParaRPr>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4" name="Google Shape;104;p19"/>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19"/>
          <p:cNvPicPr preferRelativeResize="0"/>
          <p:nvPr/>
        </p:nvPicPr>
        <p:blipFill>
          <a:blip r:embed="rId3">
            <a:alphaModFix/>
          </a:blip>
          <a:stretch>
            <a:fillRect/>
          </a:stretch>
        </p:blipFill>
        <p:spPr>
          <a:xfrm>
            <a:off x="311700" y="370700"/>
            <a:ext cx="3343950" cy="1114650"/>
          </a:xfrm>
          <a:prstGeom prst="rect">
            <a:avLst/>
          </a:prstGeom>
          <a:noFill/>
          <a:ln>
            <a:noFill/>
          </a:ln>
        </p:spPr>
      </p:pic>
      <p:pic>
        <p:nvPicPr>
          <p:cNvPr id="106" name="Google Shape;106;p19"/>
          <p:cNvPicPr preferRelativeResize="0"/>
          <p:nvPr/>
        </p:nvPicPr>
        <p:blipFill>
          <a:blip r:embed="rId4">
            <a:alphaModFix/>
          </a:blip>
          <a:stretch>
            <a:fillRect/>
          </a:stretch>
        </p:blipFill>
        <p:spPr>
          <a:xfrm>
            <a:off x="311700" y="1633400"/>
            <a:ext cx="3555302" cy="1466901"/>
          </a:xfrm>
          <a:prstGeom prst="rect">
            <a:avLst/>
          </a:prstGeom>
          <a:noFill/>
          <a:ln>
            <a:noFill/>
          </a:ln>
        </p:spPr>
      </p:pic>
      <p:pic>
        <p:nvPicPr>
          <p:cNvPr id="107" name="Google Shape;107;p19"/>
          <p:cNvPicPr preferRelativeResize="0"/>
          <p:nvPr/>
        </p:nvPicPr>
        <p:blipFill>
          <a:blip r:embed="rId5">
            <a:alphaModFix/>
          </a:blip>
          <a:stretch>
            <a:fillRect/>
          </a:stretch>
        </p:blipFill>
        <p:spPr>
          <a:xfrm>
            <a:off x="174025" y="3207000"/>
            <a:ext cx="3692982" cy="1114650"/>
          </a:xfrm>
          <a:prstGeom prst="rect">
            <a:avLst/>
          </a:prstGeom>
          <a:noFill/>
          <a:ln>
            <a:noFill/>
          </a:ln>
        </p:spPr>
      </p:pic>
      <p:pic>
        <p:nvPicPr>
          <p:cNvPr id="108" name="Google Shape;108;p19"/>
          <p:cNvPicPr preferRelativeResize="0"/>
          <p:nvPr/>
        </p:nvPicPr>
        <p:blipFill>
          <a:blip r:embed="rId6">
            <a:alphaModFix/>
          </a:blip>
          <a:stretch>
            <a:fillRect/>
          </a:stretch>
        </p:blipFill>
        <p:spPr>
          <a:xfrm>
            <a:off x="4514869" y="340950"/>
            <a:ext cx="3911424" cy="1657776"/>
          </a:xfrm>
          <a:prstGeom prst="rect">
            <a:avLst/>
          </a:prstGeom>
          <a:noFill/>
          <a:ln>
            <a:noFill/>
          </a:ln>
        </p:spPr>
      </p:pic>
      <p:pic>
        <p:nvPicPr>
          <p:cNvPr id="109" name="Google Shape;109;p19"/>
          <p:cNvPicPr preferRelativeResize="0"/>
          <p:nvPr/>
        </p:nvPicPr>
        <p:blipFill>
          <a:blip r:embed="rId7">
            <a:alphaModFix/>
          </a:blip>
          <a:stretch>
            <a:fillRect/>
          </a:stretch>
        </p:blipFill>
        <p:spPr>
          <a:xfrm>
            <a:off x="3827575" y="1633400"/>
            <a:ext cx="1960525" cy="2071924"/>
          </a:xfrm>
          <a:prstGeom prst="rect">
            <a:avLst/>
          </a:prstGeom>
          <a:noFill/>
          <a:ln>
            <a:noFill/>
          </a:ln>
        </p:spPr>
      </p:pic>
      <p:pic>
        <p:nvPicPr>
          <p:cNvPr id="110" name="Google Shape;110;p19"/>
          <p:cNvPicPr preferRelativeResize="0"/>
          <p:nvPr/>
        </p:nvPicPr>
        <p:blipFill>
          <a:blip r:embed="rId8">
            <a:alphaModFix/>
          </a:blip>
          <a:stretch>
            <a:fillRect/>
          </a:stretch>
        </p:blipFill>
        <p:spPr>
          <a:xfrm>
            <a:off x="6728475" y="1249350"/>
            <a:ext cx="1662475" cy="2365725"/>
          </a:xfrm>
          <a:prstGeom prst="rect">
            <a:avLst/>
          </a:prstGeom>
          <a:noFill/>
          <a:ln>
            <a:noFill/>
          </a:ln>
        </p:spPr>
      </p:pic>
      <p:pic>
        <p:nvPicPr>
          <p:cNvPr id="111" name="Google Shape;111;p19"/>
          <p:cNvPicPr preferRelativeResize="0"/>
          <p:nvPr/>
        </p:nvPicPr>
        <p:blipFill>
          <a:blip r:embed="rId9">
            <a:alphaModFix/>
          </a:blip>
          <a:stretch>
            <a:fillRect/>
          </a:stretch>
        </p:blipFill>
        <p:spPr>
          <a:xfrm>
            <a:off x="4033750" y="3279575"/>
            <a:ext cx="4557524" cy="1807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Data Preparation</a:t>
            </a:r>
            <a:endParaRPr b="1">
              <a:solidFill>
                <a:srgbClr val="1414D2"/>
              </a:solidFill>
            </a:endParaRPr>
          </a:p>
        </p:txBody>
      </p:sp>
      <p:sp>
        <p:nvSpPr>
          <p:cNvPr id="117" name="Google Shape;117;p20"/>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2244"/>
              </a:buClr>
              <a:buSzPts val="1800"/>
              <a:buAutoNum type="arabicPeriod"/>
            </a:pPr>
            <a:r>
              <a:rPr lang="en-GB">
                <a:solidFill>
                  <a:srgbClr val="002244"/>
                </a:solidFill>
              </a:rPr>
              <a:t>Import Necessary Modules and Libraries</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Read Dataset and Rename as </a:t>
            </a:r>
            <a:r>
              <a:rPr lang="en-GB">
                <a:solidFill>
                  <a:srgbClr val="1414D2"/>
                </a:solidFill>
              </a:rPr>
              <a:t>air</a:t>
            </a:r>
            <a:endParaRPr>
              <a:solidFill>
                <a:schemeClr val="accent2"/>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Duplicate Input Record Checking</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Index and "id" Column Removal (Redundancy)</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Null Value Checking and Deletion</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Object Series Checking (String)</a:t>
            </a:r>
            <a:endParaRPr>
              <a:solidFill>
                <a:srgbClr val="002244"/>
              </a:solidFill>
            </a:endParaRPr>
          </a:p>
          <a:p>
            <a:pPr indent="-342900" lvl="0" marL="457200" rtl="0" algn="l">
              <a:spcBef>
                <a:spcPts val="0"/>
              </a:spcBef>
              <a:spcAft>
                <a:spcPts val="0"/>
              </a:spcAft>
              <a:buClr>
                <a:srgbClr val="002244"/>
              </a:buClr>
              <a:buSzPts val="1800"/>
              <a:buAutoNum type="arabicPeriod"/>
            </a:pPr>
            <a:r>
              <a:rPr lang="en-GB">
                <a:solidFill>
                  <a:srgbClr val="002244"/>
                </a:solidFill>
              </a:rPr>
              <a:t>Unselect Satisfaction Rating with "0" Value (5-point Scale)</a:t>
            </a:r>
            <a:endParaRPr>
              <a:solidFill>
                <a:srgbClr val="002244"/>
              </a:solidFill>
            </a:endParaRPr>
          </a:p>
        </p:txBody>
      </p:sp>
      <p:pic>
        <p:nvPicPr>
          <p:cNvPr id="118" name="Google Shape;118;p20"/>
          <p:cNvPicPr preferRelativeResize="0"/>
          <p:nvPr/>
        </p:nvPicPr>
        <p:blipFill>
          <a:blip r:embed="rId3">
            <a:alphaModFix/>
          </a:blip>
          <a:stretch>
            <a:fillRect/>
          </a:stretch>
        </p:blipFill>
        <p:spPr>
          <a:xfrm>
            <a:off x="4120125" y="3151325"/>
            <a:ext cx="5023875" cy="1992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rgbClr val="1414D2"/>
                </a:solidFill>
              </a:rPr>
              <a:t>Data </a:t>
            </a:r>
            <a:r>
              <a:rPr b="1" lang="en-GB">
                <a:solidFill>
                  <a:srgbClr val="1414D2"/>
                </a:solidFill>
              </a:rPr>
              <a:t>Preparation</a:t>
            </a:r>
            <a:endParaRPr b="1">
              <a:solidFill>
                <a:srgbClr val="1414D2"/>
              </a:solidFill>
            </a:endParaRPr>
          </a:p>
        </p:txBody>
      </p:sp>
      <p:sp>
        <p:nvSpPr>
          <p:cNvPr id="124" name="Google Shape;124;p21"/>
          <p:cNvSpPr txBox="1"/>
          <p:nvPr>
            <p:ph idx="1" type="body"/>
          </p:nvPr>
        </p:nvSpPr>
        <p:spPr>
          <a:xfrm>
            <a:off x="311700" y="8164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2244"/>
              </a:buClr>
              <a:buSzPts val="1800"/>
              <a:buChar char="●"/>
            </a:pPr>
            <a:r>
              <a:rPr lang="en-GB">
                <a:solidFill>
                  <a:srgbClr val="002244"/>
                </a:solidFill>
              </a:rPr>
              <a:t>Remaining </a:t>
            </a:r>
            <a:r>
              <a:rPr lang="en-GB">
                <a:solidFill>
                  <a:srgbClr val="002244"/>
                </a:solidFill>
              </a:rPr>
              <a:t>23,789 Valid Record for Following Analysis</a:t>
            </a:r>
            <a:endParaRPr>
              <a:solidFill>
                <a:srgbClr val="002244"/>
              </a:solidFill>
            </a:endParaRPr>
          </a:p>
        </p:txBody>
      </p:sp>
      <p:pic>
        <p:nvPicPr>
          <p:cNvPr id="125" name="Google Shape;125;p21"/>
          <p:cNvPicPr preferRelativeResize="0"/>
          <p:nvPr/>
        </p:nvPicPr>
        <p:blipFill>
          <a:blip r:embed="rId3">
            <a:alphaModFix/>
          </a:blip>
          <a:stretch>
            <a:fillRect/>
          </a:stretch>
        </p:blipFill>
        <p:spPr>
          <a:xfrm>
            <a:off x="393430" y="1335703"/>
            <a:ext cx="8357151" cy="3541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